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9" r:id="rId11"/>
  </p:sldIdLst>
  <p:sldSz cx="12192000" cy="9144000"/>
  <p:notesSz cx="6797675" cy="9926638"/>
  <p:defaultTextStyle>
    <a:defPPr>
      <a:defRPr lang="ko-KR"/>
    </a:defPPr>
    <a:lvl1pPr marL="0" algn="l" defTabSz="1777959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1pPr>
    <a:lvl2pPr marL="888980" algn="l" defTabSz="1777959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2pPr>
    <a:lvl3pPr marL="1777959" algn="l" defTabSz="1777959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3pPr>
    <a:lvl4pPr marL="2666939" algn="l" defTabSz="1777959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4pPr>
    <a:lvl5pPr marL="3555919" algn="l" defTabSz="1777959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5pPr>
    <a:lvl6pPr marL="4444898" algn="l" defTabSz="1777959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6pPr>
    <a:lvl7pPr marL="5333878" algn="l" defTabSz="1777959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7pPr>
    <a:lvl8pPr marL="6222858" algn="l" defTabSz="1777959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8pPr>
    <a:lvl9pPr marL="7111837" algn="l" defTabSz="1777959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90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41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-762" y="-1758"/>
      </p:cViewPr>
      <p:guideLst>
        <p:guide orient="horz" pos="290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6484"/>
            <a:ext cx="103632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2717"/>
            <a:ext cx="9144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7750-4C6E-44CF-916E-2A1AB6DE4D07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567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7750-4C6E-44CF-916E-2A1AB6DE4D07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214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6834"/>
            <a:ext cx="2628900" cy="774911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6834"/>
            <a:ext cx="7734300" cy="774911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7750-4C6E-44CF-916E-2A1AB6DE4D07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588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7750-4C6E-44CF-916E-2A1AB6DE4D07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62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79653"/>
            <a:ext cx="105156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119286"/>
            <a:ext cx="105156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7750-4C6E-44CF-916E-2A1AB6DE4D07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22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4167"/>
            <a:ext cx="5181600" cy="580178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34167"/>
            <a:ext cx="5181600" cy="580178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7750-4C6E-44CF-916E-2A1AB6DE4D07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6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6836"/>
            <a:ext cx="10515600" cy="176741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41551"/>
            <a:ext cx="515778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40100"/>
            <a:ext cx="5157787" cy="491278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41551"/>
            <a:ext cx="518318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40100"/>
            <a:ext cx="5183188" cy="491278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7750-4C6E-44CF-916E-2A1AB6DE4D07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524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7750-4C6E-44CF-916E-2A1AB6DE4D07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334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7750-4C6E-44CF-916E-2A1AB6DE4D07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085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16569"/>
            <a:ext cx="61722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7750-4C6E-44CF-916E-2A1AB6DE4D07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22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16569"/>
            <a:ext cx="61722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7750-4C6E-44CF-916E-2A1AB6DE4D07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60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B7750-4C6E-44CF-916E-2A1AB6DE4D07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219170" rtl="0" eaLnBrk="1" latinLnBrk="1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1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12" Type="http://schemas.openxmlformats.org/officeDocument/2006/relationships/image" Target="../media/image12.emf"/><Relationship Id="rId17" Type="http://schemas.openxmlformats.org/officeDocument/2006/relationships/image" Target="../media/image17.png"/><Relationship Id="rId2" Type="http://schemas.openxmlformats.org/officeDocument/2006/relationships/image" Target="../media/image2.emf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gif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microsoft.com/office/2007/relationships/hdphoto" Target="../media/hdphoto2.wdp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39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39.emf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88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0217" y="1954387"/>
            <a:ext cx="7498528" cy="2007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222" b="1" dirty="0"/>
              <a:t>Industry  </a:t>
            </a:r>
            <a:r>
              <a:rPr lang="en-US" altLang="ko-KR" sz="6222" b="1" dirty="0" err="1"/>
              <a:t>IoT</a:t>
            </a:r>
            <a:r>
              <a:rPr lang="en-US" altLang="ko-KR" sz="6222" b="1" dirty="0"/>
              <a:t> &amp; Sensor</a:t>
            </a:r>
          </a:p>
          <a:p>
            <a:r>
              <a:rPr lang="en-US" altLang="ko-KR" sz="6222" b="1" dirty="0"/>
              <a:t>Wireless Network</a:t>
            </a:r>
            <a:endParaRPr lang="ko-KR" altLang="en-US" sz="6222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927692" y="5939195"/>
            <a:ext cx="426430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67" dirty="0" err="1"/>
              <a:t>Reliablity</a:t>
            </a:r>
            <a:r>
              <a:rPr lang="en-US" altLang="ko-KR" sz="4267" dirty="0"/>
              <a:t> 99.999%</a:t>
            </a:r>
            <a:endParaRPr lang="ko-KR" altLang="en-US" sz="4267" dirty="0"/>
          </a:p>
        </p:txBody>
      </p:sp>
    </p:spTree>
    <p:extLst>
      <p:ext uri="{BB962C8B-B14F-4D97-AF65-F5344CB8AC3E}">
        <p14:creationId xmlns:p14="http://schemas.microsoft.com/office/powerpoint/2010/main" val="1635635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56000"/>
            <a:ext cx="12192000" cy="812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9253" y="-3429191"/>
            <a:ext cx="61637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b="1" dirty="0">
                <a:solidFill>
                  <a:schemeClr val="bg1"/>
                </a:solidFill>
              </a:rPr>
              <a:t>disaster Recovery</a:t>
            </a:r>
            <a:endParaRPr lang="ko-KR" altLang="en-US" sz="6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861" y="-1584879"/>
            <a:ext cx="9177438" cy="195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111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SANOVI</a:t>
            </a:r>
          </a:p>
          <a:p>
            <a:r>
              <a:rPr lang="en-US" altLang="ko-KR" sz="4978" b="1" dirty="0">
                <a:solidFill>
                  <a:schemeClr val="tx2">
                    <a:lumMod val="75000"/>
                  </a:schemeClr>
                </a:solidFill>
              </a:rPr>
              <a:t>DR Management Suite</a:t>
            </a:r>
            <a:endParaRPr lang="ko-KR" altLang="en-US" sz="4978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86470" y="3422968"/>
            <a:ext cx="5179623" cy="1022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SANOVI</a:t>
            </a:r>
          </a:p>
          <a:p>
            <a:pPr algn="r"/>
            <a:r>
              <a:rPr lang="en-US" altLang="ko-KR" sz="2844" dirty="0">
                <a:solidFill>
                  <a:schemeClr val="bg1"/>
                </a:solidFill>
              </a:rPr>
              <a:t>an IBM Company</a:t>
            </a:r>
            <a:endParaRPr lang="ko-KR" altLang="en-US" sz="2844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29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그룹 450"/>
          <p:cNvGrpSpPr/>
          <p:nvPr/>
        </p:nvGrpSpPr>
        <p:grpSpPr>
          <a:xfrm>
            <a:off x="1138662" y="4868363"/>
            <a:ext cx="9363876" cy="4109375"/>
            <a:chOff x="809253" y="2767258"/>
            <a:chExt cx="8373655" cy="3467679"/>
          </a:xfrm>
        </p:grpSpPr>
        <p:pic>
          <p:nvPicPr>
            <p:cNvPr id="452" name="그림 451">
              <a:extLst>
                <a:ext uri="{FF2B5EF4-FFF2-40B4-BE49-F238E27FC236}">
                  <a16:creationId xmlns:a16="http://schemas.microsoft.com/office/drawing/2014/main" xmlns="" id="{4CD1F78A-9AD5-4E8E-83CB-6F1693D20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4806" y="3455852"/>
              <a:ext cx="398366" cy="540000"/>
            </a:xfrm>
            <a:prstGeom prst="rect">
              <a:avLst/>
            </a:prstGeom>
          </p:spPr>
        </p:pic>
        <p:pic>
          <p:nvPicPr>
            <p:cNvPr id="453" name="그림 452">
              <a:extLst>
                <a:ext uri="{FF2B5EF4-FFF2-40B4-BE49-F238E27FC236}">
                  <a16:creationId xmlns:a16="http://schemas.microsoft.com/office/drawing/2014/main" xmlns="" id="{686D29EB-0656-48C7-9212-3594944D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4806" y="4286650"/>
              <a:ext cx="398366" cy="540000"/>
            </a:xfrm>
            <a:prstGeom prst="rect">
              <a:avLst/>
            </a:prstGeom>
          </p:spPr>
        </p:pic>
        <p:sp>
          <p:nvSpPr>
            <p:cNvPr id="454" name="직사각형 453"/>
            <p:cNvSpPr/>
            <p:nvPr/>
          </p:nvSpPr>
          <p:spPr>
            <a:xfrm>
              <a:off x="813021" y="4893838"/>
              <a:ext cx="1306308" cy="121640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455" name="그림 45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1777" y="5028364"/>
              <a:ext cx="305301" cy="432000"/>
            </a:xfrm>
            <a:prstGeom prst="rect">
              <a:avLst/>
            </a:prstGeom>
          </p:spPr>
        </p:pic>
        <p:pic>
          <p:nvPicPr>
            <p:cNvPr id="456" name="그림 45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30" y="5085099"/>
              <a:ext cx="512578" cy="318531"/>
            </a:xfrm>
            <a:prstGeom prst="rect">
              <a:avLst/>
            </a:prstGeom>
          </p:spPr>
        </p:pic>
        <p:pic>
          <p:nvPicPr>
            <p:cNvPr id="457" name="그림 45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4979" y="5565108"/>
              <a:ext cx="398897" cy="375595"/>
            </a:xfrm>
            <a:prstGeom prst="rect">
              <a:avLst/>
            </a:prstGeom>
          </p:spPr>
        </p:pic>
        <p:pic>
          <p:nvPicPr>
            <p:cNvPr id="458" name="그림 45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69" y="5611891"/>
              <a:ext cx="412101" cy="282029"/>
            </a:xfrm>
            <a:prstGeom prst="rect">
              <a:avLst/>
            </a:prstGeom>
          </p:spPr>
        </p:pic>
        <p:sp>
          <p:nvSpPr>
            <p:cNvPr id="459" name="직사각형 458"/>
            <p:cNvSpPr/>
            <p:nvPr/>
          </p:nvSpPr>
          <p:spPr>
            <a:xfrm>
              <a:off x="813021" y="3032766"/>
              <a:ext cx="1306308" cy="1216404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460" name="그림 45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537" y="3696311"/>
              <a:ext cx="367164" cy="432000"/>
            </a:xfrm>
            <a:prstGeom prst="rect">
              <a:avLst/>
            </a:prstGeom>
          </p:spPr>
        </p:pic>
        <p:pic>
          <p:nvPicPr>
            <p:cNvPr id="461" name="그림 46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331" y="3696311"/>
              <a:ext cx="404193" cy="432000"/>
            </a:xfrm>
            <a:prstGeom prst="rect">
              <a:avLst/>
            </a:prstGeom>
          </p:spPr>
        </p:pic>
        <p:grpSp>
          <p:nvGrpSpPr>
            <p:cNvPr id="462" name="그룹 461"/>
            <p:cNvGrpSpPr/>
            <p:nvPr/>
          </p:nvGrpSpPr>
          <p:grpSpPr>
            <a:xfrm>
              <a:off x="990119" y="3164915"/>
              <a:ext cx="432000" cy="432000"/>
              <a:chOff x="6795083" y="3818415"/>
              <a:chExt cx="432000" cy="432000"/>
            </a:xfrm>
          </p:grpSpPr>
          <p:sp>
            <p:nvSpPr>
              <p:cNvPr id="517" name="모서리가 둥근 직사각형 516"/>
              <p:cNvSpPr/>
              <p:nvPr/>
            </p:nvSpPr>
            <p:spPr>
              <a:xfrm>
                <a:off x="6795083" y="3818415"/>
                <a:ext cx="432000" cy="43200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518" name="그림 517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5417" y="3891111"/>
                <a:ext cx="331333" cy="286609"/>
              </a:xfrm>
              <a:prstGeom prst="rect">
                <a:avLst/>
              </a:prstGeom>
            </p:spPr>
          </p:pic>
        </p:grpSp>
        <p:pic>
          <p:nvPicPr>
            <p:cNvPr id="463" name="그림 46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961" y="3164915"/>
              <a:ext cx="336932" cy="432000"/>
            </a:xfrm>
            <a:prstGeom prst="rect">
              <a:avLst/>
            </a:prstGeom>
          </p:spPr>
        </p:pic>
        <p:sp>
          <p:nvSpPr>
            <p:cNvPr id="464" name="양쪽 모서리가 둥근 사각형 463"/>
            <p:cNvSpPr/>
            <p:nvPr/>
          </p:nvSpPr>
          <p:spPr>
            <a:xfrm>
              <a:off x="809253" y="2767624"/>
              <a:ext cx="1321200" cy="252000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5" name="양쪽 모서리가 둥근 사각형 464"/>
            <p:cNvSpPr/>
            <p:nvPr/>
          </p:nvSpPr>
          <p:spPr>
            <a:xfrm>
              <a:off x="809253" y="4624838"/>
              <a:ext cx="1321200" cy="252000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6" name="TextBox 465"/>
            <p:cNvSpPr txBox="1"/>
            <p:nvPr/>
          </p:nvSpPr>
          <p:spPr>
            <a:xfrm>
              <a:off x="1126281" y="2767258"/>
              <a:ext cx="6815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센서 류</a:t>
              </a:r>
            </a:p>
          </p:txBody>
        </p:sp>
        <p:sp>
          <p:nvSpPr>
            <p:cNvPr id="467" name="TextBox 466"/>
            <p:cNvSpPr txBox="1"/>
            <p:nvPr/>
          </p:nvSpPr>
          <p:spPr>
            <a:xfrm>
              <a:off x="1031028" y="4616360"/>
              <a:ext cx="859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장비</a:t>
              </a:r>
              <a:r>
                <a:rPr lang="en-US" altLang="ko-KR" sz="1200" b="1" dirty="0"/>
                <a:t>/</a:t>
              </a:r>
              <a:r>
                <a:rPr lang="ko-KR" altLang="en-US" sz="1200" b="1" dirty="0"/>
                <a:t>설비</a:t>
              </a:r>
            </a:p>
          </p:txBody>
        </p:sp>
        <p:grpSp>
          <p:nvGrpSpPr>
            <p:cNvPr id="468" name="그룹 467"/>
            <p:cNvGrpSpPr/>
            <p:nvPr/>
          </p:nvGrpSpPr>
          <p:grpSpPr>
            <a:xfrm>
              <a:off x="3161059" y="3827638"/>
              <a:ext cx="1306308" cy="1333850"/>
              <a:chOff x="3486230" y="3254928"/>
              <a:chExt cx="1306308" cy="1333850"/>
            </a:xfrm>
          </p:grpSpPr>
          <p:sp>
            <p:nvSpPr>
              <p:cNvPr id="508" name="직사각형 507"/>
              <p:cNvSpPr/>
              <p:nvPr/>
            </p:nvSpPr>
            <p:spPr>
              <a:xfrm>
                <a:off x="3486230" y="3254928"/>
                <a:ext cx="1306308" cy="1333850"/>
              </a:xfrm>
              <a:prstGeom prst="rect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509" name="그림 508">
                <a:extLst>
                  <a:ext uri="{FF2B5EF4-FFF2-40B4-BE49-F238E27FC236}">
                    <a16:creationId xmlns:a16="http://schemas.microsoft.com/office/drawing/2014/main" xmlns="" id="{03FE45AC-38FB-404B-A054-6A68F1E961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18723" y="3381623"/>
                <a:ext cx="738621" cy="720000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grpSp>
            <p:nvGrpSpPr>
              <p:cNvPr id="510" name="그룹 509"/>
              <p:cNvGrpSpPr/>
              <p:nvPr/>
            </p:nvGrpSpPr>
            <p:grpSpPr>
              <a:xfrm>
                <a:off x="3835974" y="4069223"/>
                <a:ext cx="515587" cy="414155"/>
                <a:chOff x="6927551" y="3632160"/>
                <a:chExt cx="515587" cy="414155"/>
              </a:xfrm>
            </p:grpSpPr>
            <p:sp>
              <p:nvSpPr>
                <p:cNvPr id="511" name="자유형: 도형 8">
                  <a:extLst>
                    <a:ext uri="{FF2B5EF4-FFF2-40B4-BE49-F238E27FC236}">
                      <a16:creationId xmlns:a16="http://schemas.microsoft.com/office/drawing/2014/main" xmlns="" id="{B4FB1668-0B6C-4D50-A5D2-77408F390FBC}"/>
                    </a:ext>
                  </a:extLst>
                </p:cNvPr>
                <p:cNvSpPr/>
                <p:nvPr/>
              </p:nvSpPr>
              <p:spPr>
                <a:xfrm>
                  <a:off x="7053228" y="3632160"/>
                  <a:ext cx="0" cy="216000"/>
                </a:xfrm>
                <a:custGeom>
                  <a:avLst/>
                  <a:gdLst>
                    <a:gd name="connsiteX0" fmla="*/ 0 w 0"/>
                    <a:gd name="connsiteY0" fmla="*/ 0 h 452967"/>
                    <a:gd name="connsiteX1" fmla="*/ 0 w 0"/>
                    <a:gd name="connsiteY1" fmla="*/ 452967 h 452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452967">
                      <a:moveTo>
                        <a:pt x="0" y="0"/>
                      </a:moveTo>
                      <a:lnTo>
                        <a:pt x="0" y="452967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타원 511">
                  <a:extLst>
                    <a:ext uri="{FF2B5EF4-FFF2-40B4-BE49-F238E27FC236}">
                      <a16:creationId xmlns:a16="http://schemas.microsoft.com/office/drawing/2014/main" xmlns="" id="{2FBAFBAF-4AF6-4B48-9A35-D8A74E61BBC5}"/>
                    </a:ext>
                  </a:extLst>
                </p:cNvPr>
                <p:cNvSpPr/>
                <p:nvPr/>
              </p:nvSpPr>
              <p:spPr>
                <a:xfrm>
                  <a:off x="6961165" y="3847966"/>
                  <a:ext cx="178054" cy="178054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TextBox 512">
                  <a:extLst>
                    <a:ext uri="{FF2B5EF4-FFF2-40B4-BE49-F238E27FC236}">
                      <a16:creationId xmlns:a16="http://schemas.microsoft.com/office/drawing/2014/main" xmlns="" id="{B6A437B7-4588-475D-9C9E-2E2E133FE82A}"/>
                    </a:ext>
                  </a:extLst>
                </p:cNvPr>
                <p:cNvSpPr txBox="1"/>
                <p:nvPr/>
              </p:nvSpPr>
              <p:spPr>
                <a:xfrm>
                  <a:off x="6927551" y="3830871"/>
                  <a:ext cx="250390" cy="215444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>
                      <a:latin typeface="+mn-ea"/>
                    </a:rPr>
                    <a:t>V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sp>
              <p:nvSpPr>
                <p:cNvPr id="514" name="자유형: 도형 8">
                  <a:extLst>
                    <a:ext uri="{FF2B5EF4-FFF2-40B4-BE49-F238E27FC236}">
                      <a16:creationId xmlns:a16="http://schemas.microsoft.com/office/drawing/2014/main" xmlns="" id="{B4FB1668-0B6C-4D50-A5D2-77408F390FBC}"/>
                    </a:ext>
                  </a:extLst>
                </p:cNvPr>
                <p:cNvSpPr/>
                <p:nvPr/>
              </p:nvSpPr>
              <p:spPr>
                <a:xfrm>
                  <a:off x="7324837" y="3632160"/>
                  <a:ext cx="0" cy="216000"/>
                </a:xfrm>
                <a:custGeom>
                  <a:avLst/>
                  <a:gdLst>
                    <a:gd name="connsiteX0" fmla="*/ 0 w 0"/>
                    <a:gd name="connsiteY0" fmla="*/ 0 h 452967"/>
                    <a:gd name="connsiteX1" fmla="*/ 0 w 0"/>
                    <a:gd name="connsiteY1" fmla="*/ 452967 h 452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452967">
                      <a:moveTo>
                        <a:pt x="0" y="0"/>
                      </a:moveTo>
                      <a:lnTo>
                        <a:pt x="0" y="452967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타원 514">
                  <a:extLst>
                    <a:ext uri="{FF2B5EF4-FFF2-40B4-BE49-F238E27FC236}">
                      <a16:creationId xmlns:a16="http://schemas.microsoft.com/office/drawing/2014/main" xmlns="" id="{2FBAFBAF-4AF6-4B48-9A35-D8A74E61BBC5}"/>
                    </a:ext>
                  </a:extLst>
                </p:cNvPr>
                <p:cNvSpPr/>
                <p:nvPr/>
              </p:nvSpPr>
              <p:spPr>
                <a:xfrm>
                  <a:off x="7232774" y="3847966"/>
                  <a:ext cx="178054" cy="178054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6" name="TextBox 515">
                  <a:extLst>
                    <a:ext uri="{FF2B5EF4-FFF2-40B4-BE49-F238E27FC236}">
                      <a16:creationId xmlns:a16="http://schemas.microsoft.com/office/drawing/2014/main" xmlns="" id="{B6A437B7-4588-475D-9C9E-2E2E133FE82A}"/>
                    </a:ext>
                  </a:extLst>
                </p:cNvPr>
                <p:cNvSpPr txBox="1"/>
                <p:nvPr/>
              </p:nvSpPr>
              <p:spPr>
                <a:xfrm>
                  <a:off x="7199160" y="3830871"/>
                  <a:ext cx="243978" cy="215444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>
                      <a:latin typeface="+mn-ea"/>
                    </a:rPr>
                    <a:t>B</a:t>
                  </a:r>
                  <a:endParaRPr lang="ko-KR" altLang="en-US" sz="800" dirty="0">
                    <a:latin typeface="+mn-ea"/>
                  </a:endParaRPr>
                </a:p>
              </p:txBody>
            </p:sp>
          </p:grpSp>
        </p:grpSp>
        <p:sp>
          <p:nvSpPr>
            <p:cNvPr id="469" name="직사각형 468"/>
            <p:cNvSpPr/>
            <p:nvPr/>
          </p:nvSpPr>
          <p:spPr>
            <a:xfrm>
              <a:off x="6051916" y="3827638"/>
              <a:ext cx="1306308" cy="1333850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0" name="자유형: 도형 8">
              <a:extLst>
                <a:ext uri="{FF2B5EF4-FFF2-40B4-BE49-F238E27FC236}">
                  <a16:creationId xmlns:a16="http://schemas.microsoft.com/office/drawing/2014/main" xmlns="" id="{B4FB1668-0B6C-4D50-A5D2-77408F390FBC}"/>
                </a:ext>
              </a:extLst>
            </p:cNvPr>
            <p:cNvSpPr/>
            <p:nvPr/>
          </p:nvSpPr>
          <p:spPr>
            <a:xfrm>
              <a:off x="6748317" y="4680033"/>
              <a:ext cx="0" cy="216000"/>
            </a:xfrm>
            <a:custGeom>
              <a:avLst/>
              <a:gdLst>
                <a:gd name="connsiteX0" fmla="*/ 0 w 0"/>
                <a:gd name="connsiteY0" fmla="*/ 0 h 452967"/>
                <a:gd name="connsiteX1" fmla="*/ 0 w 0"/>
                <a:gd name="connsiteY1" fmla="*/ 452967 h 452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52967">
                  <a:moveTo>
                    <a:pt x="0" y="0"/>
                  </a:moveTo>
                  <a:lnTo>
                    <a:pt x="0" y="452967"/>
                  </a:lnTo>
                </a:path>
              </a:pathLst>
            </a:cu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1" name="타원 470">
              <a:extLst>
                <a:ext uri="{FF2B5EF4-FFF2-40B4-BE49-F238E27FC236}">
                  <a16:creationId xmlns:a16="http://schemas.microsoft.com/office/drawing/2014/main" xmlns="" id="{2FBAFBAF-4AF6-4B48-9A35-D8A74E61BBC5}"/>
                </a:ext>
              </a:extLst>
            </p:cNvPr>
            <p:cNvSpPr/>
            <p:nvPr/>
          </p:nvSpPr>
          <p:spPr>
            <a:xfrm>
              <a:off x="6656254" y="4895839"/>
              <a:ext cx="178054" cy="178054"/>
            </a:xfrm>
            <a:prstGeom prst="ellipse">
              <a:avLst/>
            </a:prstGeom>
            <a:noFill/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xmlns="" id="{B6A437B7-4588-475D-9C9E-2E2E133FE82A}"/>
                </a:ext>
              </a:extLst>
            </p:cNvPr>
            <p:cNvSpPr txBox="1"/>
            <p:nvPr/>
          </p:nvSpPr>
          <p:spPr>
            <a:xfrm>
              <a:off x="6622640" y="4878744"/>
              <a:ext cx="2503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atin typeface="+mn-ea"/>
                </a:rPr>
                <a:t>V</a:t>
              </a:r>
              <a:endParaRPr lang="ko-KR" altLang="en-US" sz="800" dirty="0">
                <a:latin typeface="+mn-ea"/>
              </a:endParaRPr>
            </a:p>
          </p:txBody>
        </p:sp>
        <p:pic>
          <p:nvPicPr>
            <p:cNvPr id="473" name="그림 472">
              <a:extLst>
                <a:ext uri="{FF2B5EF4-FFF2-40B4-BE49-F238E27FC236}">
                  <a16:creationId xmlns:a16="http://schemas.microsoft.com/office/drawing/2014/main" xmlns="" id="{469877B5-6FC6-4E68-A9E0-1FB796D08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73878" y="3873644"/>
              <a:ext cx="708104" cy="932678"/>
            </a:xfrm>
            <a:prstGeom prst="rect">
              <a:avLst/>
            </a:prstGeom>
          </p:spPr>
        </p:pic>
        <p:pic>
          <p:nvPicPr>
            <p:cNvPr id="474" name="그림 473">
              <a:extLst>
                <a:ext uri="{FF2B5EF4-FFF2-40B4-BE49-F238E27FC236}">
                  <a16:creationId xmlns:a16="http://schemas.microsoft.com/office/drawing/2014/main" xmlns="" id="{423CFB5A-F8A8-4B7A-ACB4-C32A6F9C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173643" y="3888094"/>
              <a:ext cx="319023" cy="225413"/>
            </a:xfrm>
            <a:prstGeom prst="rect">
              <a:avLst/>
            </a:prstGeom>
          </p:spPr>
        </p:pic>
        <p:pic>
          <p:nvPicPr>
            <p:cNvPr id="475" name="그림 474">
              <a:extLst>
                <a:ext uri="{FF2B5EF4-FFF2-40B4-BE49-F238E27FC236}">
                  <a16:creationId xmlns:a16="http://schemas.microsoft.com/office/drawing/2014/main" xmlns="" id="{3CD6F7C9-075A-40B1-B5D9-CEB9058FC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6131507" y="3920449"/>
              <a:ext cx="319023" cy="225413"/>
            </a:xfrm>
            <a:prstGeom prst="rect">
              <a:avLst/>
            </a:prstGeom>
          </p:spPr>
        </p:pic>
        <p:sp>
          <p:nvSpPr>
            <p:cNvPr id="476" name="자유형 475"/>
            <p:cNvSpPr/>
            <p:nvPr/>
          </p:nvSpPr>
          <p:spPr>
            <a:xfrm>
              <a:off x="8081010" y="3476625"/>
              <a:ext cx="0" cy="2160000"/>
            </a:xfrm>
            <a:custGeom>
              <a:avLst/>
              <a:gdLst>
                <a:gd name="connsiteX0" fmla="*/ 0 w 0"/>
                <a:gd name="connsiteY0" fmla="*/ 0 h 2354580"/>
                <a:gd name="connsiteX1" fmla="*/ 0 w 0"/>
                <a:gd name="connsiteY1" fmla="*/ 2354580 h 235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54580">
                  <a:moveTo>
                    <a:pt x="0" y="0"/>
                  </a:moveTo>
                  <a:lnTo>
                    <a:pt x="0" y="235458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7" name="자유형 476"/>
            <p:cNvSpPr/>
            <p:nvPr/>
          </p:nvSpPr>
          <p:spPr>
            <a:xfrm>
              <a:off x="8081963" y="3743325"/>
              <a:ext cx="538162" cy="0"/>
            </a:xfrm>
            <a:custGeom>
              <a:avLst/>
              <a:gdLst>
                <a:gd name="connsiteX0" fmla="*/ 0 w 538162"/>
                <a:gd name="connsiteY0" fmla="*/ 0 h 0"/>
                <a:gd name="connsiteX1" fmla="*/ 538162 w 53816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8162">
                  <a:moveTo>
                    <a:pt x="0" y="0"/>
                  </a:moveTo>
                  <a:lnTo>
                    <a:pt x="538162" y="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8" name="자유형 477"/>
            <p:cNvSpPr/>
            <p:nvPr/>
          </p:nvSpPr>
          <p:spPr>
            <a:xfrm>
              <a:off x="8081963" y="4571164"/>
              <a:ext cx="538162" cy="0"/>
            </a:xfrm>
            <a:custGeom>
              <a:avLst/>
              <a:gdLst>
                <a:gd name="connsiteX0" fmla="*/ 0 w 538162"/>
                <a:gd name="connsiteY0" fmla="*/ 0 h 0"/>
                <a:gd name="connsiteX1" fmla="*/ 538162 w 53816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8162">
                  <a:moveTo>
                    <a:pt x="0" y="0"/>
                  </a:moveTo>
                  <a:lnTo>
                    <a:pt x="538162" y="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9" name="자유형 478"/>
            <p:cNvSpPr/>
            <p:nvPr/>
          </p:nvSpPr>
          <p:spPr>
            <a:xfrm>
              <a:off x="7367588" y="4476750"/>
              <a:ext cx="714375" cy="0"/>
            </a:xfrm>
            <a:custGeom>
              <a:avLst/>
              <a:gdLst>
                <a:gd name="connsiteX0" fmla="*/ 0 w 714375"/>
                <a:gd name="connsiteY0" fmla="*/ 0 h 0"/>
                <a:gd name="connsiteX1" fmla="*/ 714375 w 7143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75">
                  <a:moveTo>
                    <a:pt x="0" y="0"/>
                  </a:moveTo>
                  <a:lnTo>
                    <a:pt x="714375" y="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0" name="TextBox 479"/>
            <p:cNvSpPr txBox="1"/>
            <p:nvPr/>
          </p:nvSpPr>
          <p:spPr>
            <a:xfrm>
              <a:off x="7361592" y="4455599"/>
              <a:ext cx="7184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+mn-ea"/>
                </a:rPr>
                <a:t>Ethernet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481" name="자유형 480"/>
            <p:cNvSpPr/>
            <p:nvPr/>
          </p:nvSpPr>
          <p:spPr>
            <a:xfrm>
              <a:off x="2125386" y="3588129"/>
              <a:ext cx="1023457" cy="578840"/>
            </a:xfrm>
            <a:custGeom>
              <a:avLst/>
              <a:gdLst>
                <a:gd name="connsiteX0" fmla="*/ 0 w 1023457"/>
                <a:gd name="connsiteY0" fmla="*/ 0 h 578840"/>
                <a:gd name="connsiteX1" fmla="*/ 251670 w 1023457"/>
                <a:gd name="connsiteY1" fmla="*/ 0 h 578840"/>
                <a:gd name="connsiteX2" fmla="*/ 251670 w 1023457"/>
                <a:gd name="connsiteY2" fmla="*/ 578840 h 578840"/>
                <a:gd name="connsiteX3" fmla="*/ 1023457 w 1023457"/>
                <a:gd name="connsiteY3" fmla="*/ 578840 h 57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578840">
                  <a:moveTo>
                    <a:pt x="0" y="0"/>
                  </a:moveTo>
                  <a:lnTo>
                    <a:pt x="251670" y="0"/>
                  </a:lnTo>
                  <a:lnTo>
                    <a:pt x="251670" y="578840"/>
                  </a:lnTo>
                  <a:lnTo>
                    <a:pt x="1023457" y="57884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2" name="자유형 481"/>
            <p:cNvSpPr/>
            <p:nvPr/>
          </p:nvSpPr>
          <p:spPr>
            <a:xfrm flipV="1">
              <a:off x="2125386" y="4801337"/>
              <a:ext cx="1023457" cy="578840"/>
            </a:xfrm>
            <a:custGeom>
              <a:avLst/>
              <a:gdLst>
                <a:gd name="connsiteX0" fmla="*/ 0 w 1023457"/>
                <a:gd name="connsiteY0" fmla="*/ 0 h 578840"/>
                <a:gd name="connsiteX1" fmla="*/ 251670 w 1023457"/>
                <a:gd name="connsiteY1" fmla="*/ 0 h 578840"/>
                <a:gd name="connsiteX2" fmla="*/ 251670 w 1023457"/>
                <a:gd name="connsiteY2" fmla="*/ 578840 h 578840"/>
                <a:gd name="connsiteX3" fmla="*/ 1023457 w 1023457"/>
                <a:gd name="connsiteY3" fmla="*/ 578840 h 57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578840">
                  <a:moveTo>
                    <a:pt x="0" y="0"/>
                  </a:moveTo>
                  <a:lnTo>
                    <a:pt x="251670" y="0"/>
                  </a:lnTo>
                  <a:lnTo>
                    <a:pt x="251670" y="578840"/>
                  </a:lnTo>
                  <a:lnTo>
                    <a:pt x="1023457" y="57884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3" name="양쪽 모서리가 둥근 사각형 482"/>
            <p:cNvSpPr/>
            <p:nvPr/>
          </p:nvSpPr>
          <p:spPr>
            <a:xfrm>
              <a:off x="3157232" y="3581164"/>
              <a:ext cx="1314000" cy="252000"/>
            </a:xfrm>
            <a:prstGeom prst="round2Same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4" name="양쪽 모서리가 둥근 사각형 483"/>
            <p:cNvSpPr/>
            <p:nvPr/>
          </p:nvSpPr>
          <p:spPr>
            <a:xfrm>
              <a:off x="6050505" y="3581164"/>
              <a:ext cx="1314000" cy="252000"/>
            </a:xfrm>
            <a:prstGeom prst="round2Same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485" name="그림 48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2164" y="4358708"/>
              <a:ext cx="324000" cy="230363"/>
            </a:xfrm>
            <a:prstGeom prst="rect">
              <a:avLst/>
            </a:prstGeom>
          </p:spPr>
        </p:pic>
        <p:pic>
          <p:nvPicPr>
            <p:cNvPr id="486" name="그림 48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388" y="4728258"/>
              <a:ext cx="162000" cy="115181"/>
            </a:xfrm>
            <a:prstGeom prst="rect">
              <a:avLst/>
            </a:prstGeom>
          </p:spPr>
        </p:pic>
        <p:sp>
          <p:nvSpPr>
            <p:cNvPr id="487" name="TextBox 486"/>
            <p:cNvSpPr txBox="1"/>
            <p:nvPr/>
          </p:nvSpPr>
          <p:spPr>
            <a:xfrm>
              <a:off x="8518150" y="3955362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+mn-ea"/>
                </a:rPr>
                <a:t>관리</a:t>
              </a:r>
              <a:endParaRPr lang="en-US" altLang="ko-KR" sz="1000" dirty="0">
                <a:latin typeface="+mn-ea"/>
              </a:endParaRPr>
            </a:p>
            <a:p>
              <a:pPr algn="ctr"/>
              <a:r>
                <a:rPr lang="ko-KR" altLang="en-US" sz="1000" dirty="0">
                  <a:latin typeface="+mn-ea"/>
                </a:rPr>
                <a:t>시스템</a:t>
              </a:r>
            </a:p>
          </p:txBody>
        </p:sp>
        <p:sp>
          <p:nvSpPr>
            <p:cNvPr id="488" name="TextBox 487"/>
            <p:cNvSpPr txBox="1"/>
            <p:nvPr/>
          </p:nvSpPr>
          <p:spPr>
            <a:xfrm>
              <a:off x="3327968" y="3565924"/>
              <a:ext cx="95776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/>
                <a:t>Slave Mote</a:t>
              </a:r>
              <a:endParaRPr lang="ko-KR" altLang="en-US" sz="1300" b="1" dirty="0"/>
            </a:p>
          </p:txBody>
        </p:sp>
        <p:sp>
          <p:nvSpPr>
            <p:cNvPr id="489" name="TextBox 488"/>
            <p:cNvSpPr txBox="1"/>
            <p:nvPr/>
          </p:nvSpPr>
          <p:spPr>
            <a:xfrm>
              <a:off x="6172848" y="3565924"/>
              <a:ext cx="108760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/>
                <a:t>Master Mote</a:t>
              </a:r>
              <a:endParaRPr lang="ko-KR" altLang="en-US" sz="1300" b="1" dirty="0"/>
            </a:p>
          </p:txBody>
        </p:sp>
        <p:sp>
          <p:nvSpPr>
            <p:cNvPr id="490" name="타원 489"/>
            <p:cNvSpPr>
              <a:spLocks noChangeAspect="1"/>
            </p:cNvSpPr>
            <p:nvPr/>
          </p:nvSpPr>
          <p:spPr>
            <a:xfrm>
              <a:off x="4910201" y="3868688"/>
              <a:ext cx="108000" cy="10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491" name="그룹 490"/>
            <p:cNvGrpSpPr/>
            <p:nvPr/>
          </p:nvGrpSpPr>
          <p:grpSpPr>
            <a:xfrm>
              <a:off x="4746930" y="3921075"/>
              <a:ext cx="1021104" cy="880262"/>
              <a:chOff x="4651680" y="2463750"/>
              <a:chExt cx="1021104" cy="880262"/>
            </a:xfrm>
          </p:grpSpPr>
          <p:sp>
            <p:nvSpPr>
              <p:cNvPr id="504" name="육각형 503"/>
              <p:cNvSpPr/>
              <p:nvPr/>
            </p:nvSpPr>
            <p:spPr>
              <a:xfrm>
                <a:off x="4651680" y="2463750"/>
                <a:ext cx="1021104" cy="880262"/>
              </a:xfrm>
              <a:prstGeom prst="hexagon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자유형 504"/>
              <p:cNvSpPr/>
              <p:nvPr/>
            </p:nvSpPr>
            <p:spPr>
              <a:xfrm>
                <a:off x="4869656" y="2466975"/>
                <a:ext cx="581025" cy="876300"/>
              </a:xfrm>
              <a:custGeom>
                <a:avLst/>
                <a:gdLst>
                  <a:gd name="connsiteX0" fmla="*/ 0 w 581025"/>
                  <a:gd name="connsiteY0" fmla="*/ 876300 h 876300"/>
                  <a:gd name="connsiteX1" fmla="*/ 581025 w 581025"/>
                  <a:gd name="connsiteY1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1025" h="876300">
                    <a:moveTo>
                      <a:pt x="0" y="876300"/>
                    </a:moveTo>
                    <a:lnTo>
                      <a:pt x="581025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자유형 505"/>
              <p:cNvSpPr/>
              <p:nvPr/>
            </p:nvSpPr>
            <p:spPr>
              <a:xfrm>
                <a:off x="4872038" y="2469356"/>
                <a:ext cx="576262" cy="873919"/>
              </a:xfrm>
              <a:custGeom>
                <a:avLst/>
                <a:gdLst>
                  <a:gd name="connsiteX0" fmla="*/ 576262 w 576262"/>
                  <a:gd name="connsiteY0" fmla="*/ 873919 h 873919"/>
                  <a:gd name="connsiteX1" fmla="*/ 0 w 576262"/>
                  <a:gd name="connsiteY1" fmla="*/ 0 h 87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6262" h="873919">
                    <a:moveTo>
                      <a:pt x="576262" y="873919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자유형 506"/>
              <p:cNvSpPr/>
              <p:nvPr/>
            </p:nvSpPr>
            <p:spPr>
              <a:xfrm>
                <a:off x="4652963" y="2902744"/>
                <a:ext cx="1009650" cy="0"/>
              </a:xfrm>
              <a:custGeom>
                <a:avLst/>
                <a:gdLst>
                  <a:gd name="connsiteX0" fmla="*/ 0 w 1009650"/>
                  <a:gd name="connsiteY0" fmla="*/ 0 h 0"/>
                  <a:gd name="connsiteX1" fmla="*/ 1009650 w 10096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9650">
                    <a:moveTo>
                      <a:pt x="0" y="0"/>
                    </a:moveTo>
                    <a:lnTo>
                      <a:pt x="1009650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2" name="타원 491"/>
            <p:cNvSpPr>
              <a:spLocks noChangeAspect="1"/>
            </p:cNvSpPr>
            <p:nvPr/>
          </p:nvSpPr>
          <p:spPr>
            <a:xfrm>
              <a:off x="5490026" y="3868688"/>
              <a:ext cx="108000" cy="10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3" name="타원 492"/>
            <p:cNvSpPr>
              <a:spLocks noChangeAspect="1"/>
            </p:cNvSpPr>
            <p:nvPr/>
          </p:nvSpPr>
          <p:spPr>
            <a:xfrm>
              <a:off x="4910201" y="4746600"/>
              <a:ext cx="108000" cy="10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4" name="타원 493"/>
            <p:cNvSpPr>
              <a:spLocks noChangeAspect="1"/>
            </p:cNvSpPr>
            <p:nvPr/>
          </p:nvSpPr>
          <p:spPr>
            <a:xfrm>
              <a:off x="5490026" y="4746600"/>
              <a:ext cx="108000" cy="10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5" name="타원 494"/>
            <p:cNvSpPr>
              <a:spLocks noChangeAspect="1"/>
            </p:cNvSpPr>
            <p:nvPr/>
          </p:nvSpPr>
          <p:spPr>
            <a:xfrm>
              <a:off x="5715722" y="4304808"/>
              <a:ext cx="108000" cy="10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6" name="타원 495"/>
            <p:cNvSpPr>
              <a:spLocks noChangeAspect="1"/>
            </p:cNvSpPr>
            <p:nvPr/>
          </p:nvSpPr>
          <p:spPr>
            <a:xfrm>
              <a:off x="4699513" y="4304808"/>
              <a:ext cx="108000" cy="10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7" name="TextBox 496"/>
            <p:cNvSpPr txBox="1"/>
            <p:nvPr/>
          </p:nvSpPr>
          <p:spPr>
            <a:xfrm>
              <a:off x="4926917" y="4085321"/>
              <a:ext cx="6880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TSCH</a:t>
              </a:r>
            </a:p>
            <a:p>
              <a:pPr algn="ctr"/>
              <a:r>
                <a:rPr lang="en-US" altLang="ko-KR" sz="800" dirty="0"/>
                <a:t>Smart Mesh</a:t>
              </a:r>
            </a:p>
            <a:p>
              <a:pPr algn="ctr"/>
              <a:r>
                <a:rPr lang="en-US" altLang="ko-KR" sz="800" dirty="0"/>
                <a:t>Wireless</a:t>
              </a:r>
            </a:p>
            <a:p>
              <a:pPr algn="ctr"/>
              <a:r>
                <a:rPr lang="en-US" altLang="ko-KR" sz="800" dirty="0"/>
                <a:t>Network</a:t>
              </a:r>
              <a:endParaRPr lang="ko-KR" altLang="en-US" sz="800" dirty="0"/>
            </a:p>
          </p:txBody>
        </p:sp>
        <p:sp>
          <p:nvSpPr>
            <p:cNvPr id="498" name="TextBox 497"/>
            <p:cNvSpPr txBox="1"/>
            <p:nvPr/>
          </p:nvSpPr>
          <p:spPr>
            <a:xfrm>
              <a:off x="2399111" y="3832988"/>
              <a:ext cx="7296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AI / DI / I</a:t>
              </a:r>
              <a:r>
                <a:rPr lang="en-US" altLang="ko-KR" sz="800" b="1" baseline="30000" dirty="0"/>
                <a:t>2</a:t>
              </a:r>
              <a:r>
                <a:rPr lang="en-US" altLang="ko-KR" sz="800" b="1" dirty="0"/>
                <a:t>C /</a:t>
              </a:r>
            </a:p>
            <a:p>
              <a:pPr algn="ctr"/>
              <a:r>
                <a:rPr lang="en-US" altLang="ko-KR" sz="800" b="1" dirty="0"/>
                <a:t>SPI / UART</a:t>
              </a:r>
              <a:endParaRPr lang="ko-KR" altLang="en-US" sz="800" dirty="0"/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2361651" y="4806651"/>
              <a:ext cx="841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RS232/422/485</a:t>
              </a:r>
            </a:p>
            <a:p>
              <a:pPr algn="ctr"/>
              <a:r>
                <a:rPr lang="en-US" altLang="ko-KR" sz="800" b="1" dirty="0"/>
                <a:t>Or PLC</a:t>
              </a:r>
              <a:endParaRPr lang="ko-KR" altLang="en-US" sz="800" dirty="0"/>
            </a:p>
          </p:txBody>
        </p:sp>
        <p:pic>
          <p:nvPicPr>
            <p:cNvPr id="500" name="Picture 2" descr="관련 이미지"/>
            <p:cNvPicPr>
              <a:picLocks noChangeAspect="1" noChangeArrowheads="1"/>
            </p:cNvPicPr>
            <p:nvPr/>
          </p:nvPicPr>
          <p:blipFill rotWithShape="1">
            <a:blip r:embed="rId1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49" t="10024" r="9150" b="10976"/>
            <a:stretch/>
          </p:blipFill>
          <p:spPr bwMode="auto">
            <a:xfrm>
              <a:off x="8620125" y="5239096"/>
              <a:ext cx="412464" cy="399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1" name="자유형 500"/>
            <p:cNvSpPr/>
            <p:nvPr/>
          </p:nvSpPr>
          <p:spPr>
            <a:xfrm>
              <a:off x="8081963" y="5438165"/>
              <a:ext cx="538162" cy="0"/>
            </a:xfrm>
            <a:custGeom>
              <a:avLst/>
              <a:gdLst>
                <a:gd name="connsiteX0" fmla="*/ 0 w 538162"/>
                <a:gd name="connsiteY0" fmla="*/ 0 h 0"/>
                <a:gd name="connsiteX1" fmla="*/ 538162 w 53816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8162">
                  <a:moveTo>
                    <a:pt x="0" y="0"/>
                  </a:moveTo>
                  <a:lnTo>
                    <a:pt x="538162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2" name="직사각형 501"/>
            <p:cNvSpPr/>
            <p:nvPr/>
          </p:nvSpPr>
          <p:spPr>
            <a:xfrm>
              <a:off x="8472504" y="5141376"/>
              <a:ext cx="692725" cy="602830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3" name="TextBox 502"/>
            <p:cNvSpPr txBox="1"/>
            <p:nvPr/>
          </p:nvSpPr>
          <p:spPr>
            <a:xfrm>
              <a:off x="8454824" y="5756088"/>
              <a:ext cx="728084" cy="478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 b="1" dirty="0" smtClean="0"/>
                <a:t>Bird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 b="1" dirty="0" err="1" smtClean="0"/>
                <a:t>Vmanager</a:t>
              </a:r>
              <a:endParaRPr lang="en-US" altLang="ko-KR" sz="1000" b="1" dirty="0" smtClean="0"/>
            </a:p>
            <a:p>
              <a:pPr algn="ctr">
                <a:lnSpc>
                  <a:spcPts val="1000"/>
                </a:lnSpc>
              </a:pPr>
              <a:r>
                <a:rPr lang="en-US" altLang="ko-KR" sz="1000" b="1" dirty="0" smtClean="0"/>
                <a:t>Server</a:t>
              </a:r>
              <a:endParaRPr lang="ko-KR" altLang="en-US" sz="1000" b="1" dirty="0"/>
            </a:p>
          </p:txBody>
        </p:sp>
      </p:grpSp>
      <p:sp>
        <p:nvSpPr>
          <p:cNvPr id="519" name="TextBox 518"/>
          <p:cNvSpPr txBox="1"/>
          <p:nvPr/>
        </p:nvSpPr>
        <p:spPr>
          <a:xfrm>
            <a:off x="1767717" y="448877"/>
            <a:ext cx="8526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n-ea"/>
              </a:rPr>
              <a:t>산업용 무선</a:t>
            </a:r>
            <a:r>
              <a:rPr lang="en-US" altLang="ko-KR" sz="3200" dirty="0" err="1">
                <a:latin typeface="+mn-ea"/>
              </a:rPr>
              <a:t>IoT</a:t>
            </a:r>
            <a:r>
              <a:rPr lang="en-US" altLang="ko-KR" sz="3200" dirty="0">
                <a:latin typeface="+mn-ea"/>
              </a:rPr>
              <a:t> &amp; </a:t>
            </a:r>
            <a:r>
              <a:rPr lang="ko-KR" altLang="en-US" sz="3200" dirty="0">
                <a:latin typeface="+mn-ea"/>
              </a:rPr>
              <a:t>센서 네트워크 특화 솔루션</a:t>
            </a:r>
          </a:p>
        </p:txBody>
      </p:sp>
      <p:sp>
        <p:nvSpPr>
          <p:cNvPr id="521" name="TextBox 520"/>
          <p:cNvSpPr txBox="1"/>
          <p:nvPr/>
        </p:nvSpPr>
        <p:spPr>
          <a:xfrm>
            <a:off x="705393" y="1358783"/>
            <a:ext cx="10810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Bird Series</a:t>
            </a:r>
            <a:r>
              <a:rPr lang="ko-KR" altLang="en-US" sz="2400" dirty="0">
                <a:latin typeface="+mn-ea"/>
              </a:rPr>
              <a:t>는 산업 현장에 사용하는 제반 설비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장치 및 환경 센서와 연동하여 각종 </a:t>
            </a:r>
            <a:r>
              <a:rPr lang="en-US" altLang="ko-KR" sz="2400" dirty="0">
                <a:latin typeface="+mn-ea"/>
              </a:rPr>
              <a:t>Data</a:t>
            </a:r>
            <a:r>
              <a:rPr lang="ko-KR" altLang="en-US" sz="2400" dirty="0">
                <a:latin typeface="+mn-ea"/>
              </a:rPr>
              <a:t>를 수집 및 제어 코드 전송을  위한 무선전송장비 입니다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sp>
        <p:nvSpPr>
          <p:cNvPr id="522" name="직사각형 521"/>
          <p:cNvSpPr/>
          <p:nvPr/>
        </p:nvSpPr>
        <p:spPr>
          <a:xfrm>
            <a:off x="769728" y="2783463"/>
            <a:ext cx="10716427" cy="148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6" indent="-508006" algn="just">
              <a:lnSpc>
                <a:spcPct val="150000"/>
              </a:lnSpc>
              <a:spcAft>
                <a:spcPts val="1067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Verdana" panose="020B0604030504040204" pitchFamily="34" charset="0"/>
              </a:rPr>
              <a:t>산업용 </a:t>
            </a:r>
            <a:r>
              <a:rPr lang="en-US" altLang="ko-KR" sz="1600" dirty="0" err="1">
                <a:latin typeface="+mn-ea"/>
                <a:cs typeface="Verdana" panose="020B0604030504040204" pitchFamily="34" charset="0"/>
              </a:rPr>
              <a:t>IoT</a:t>
            </a:r>
            <a:r>
              <a:rPr lang="en-US" altLang="ko-KR" sz="1600" dirty="0">
                <a:latin typeface="+mn-ea"/>
                <a:cs typeface="Verdana" panose="020B0604030504040204" pitchFamily="34" charset="0"/>
              </a:rPr>
              <a:t> </a:t>
            </a:r>
            <a:r>
              <a:rPr lang="ko-KR" altLang="en-US" sz="1600" dirty="0">
                <a:latin typeface="+mn-ea"/>
                <a:cs typeface="Verdana" panose="020B0604030504040204" pitchFamily="34" charset="0"/>
              </a:rPr>
              <a:t>지원을 위해 특화된 무선 기술</a:t>
            </a:r>
            <a:endParaRPr lang="en-US" altLang="ko-KR" sz="1600" dirty="0">
              <a:latin typeface="+mn-ea"/>
              <a:cs typeface="Verdana" panose="020B0604030504040204" pitchFamily="34" charset="0"/>
            </a:endParaRPr>
          </a:p>
          <a:p>
            <a:pPr marL="508006" indent="-508006" algn="just">
              <a:lnSpc>
                <a:spcPct val="150000"/>
              </a:lnSpc>
              <a:spcAft>
                <a:spcPts val="1067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  <a:cs typeface="Verdana" panose="020B0604030504040204" pitchFamily="34" charset="0"/>
              </a:rPr>
              <a:t>IEEE802.15.4e TSCH </a:t>
            </a:r>
            <a:r>
              <a:rPr lang="ko-KR" altLang="en-US" sz="1600" dirty="0">
                <a:latin typeface="+mn-ea"/>
                <a:cs typeface="Verdana" panose="020B0604030504040204" pitchFamily="34" charset="0"/>
              </a:rPr>
              <a:t>표준 준용</a:t>
            </a:r>
            <a:endParaRPr lang="en-US" altLang="ko-KR" sz="1600" dirty="0">
              <a:latin typeface="+mn-ea"/>
              <a:cs typeface="Verdana" panose="020B0604030504040204" pitchFamily="34" charset="0"/>
            </a:endParaRPr>
          </a:p>
          <a:p>
            <a:pPr marL="508006" indent="-508006" algn="just">
              <a:lnSpc>
                <a:spcPct val="150000"/>
              </a:lnSpc>
              <a:spcAft>
                <a:spcPts val="1067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Verdana" panose="020B0604030504040204" pitchFamily="34" charset="0"/>
              </a:rPr>
              <a:t>산업 현장의 열악한 무선 통신 </a:t>
            </a:r>
            <a:r>
              <a:rPr lang="ko-KR" altLang="en-US" sz="1600" dirty="0" err="1">
                <a:latin typeface="+mn-ea"/>
                <a:cs typeface="Verdana" panose="020B0604030504040204" pitchFamily="34" charset="0"/>
              </a:rPr>
              <a:t>환경하</a:t>
            </a:r>
            <a:r>
              <a:rPr lang="ko-KR" altLang="en-US" sz="1600" dirty="0">
                <a:latin typeface="+mn-ea"/>
                <a:cs typeface="Verdana" panose="020B0604030504040204" pitchFamily="34" charset="0"/>
              </a:rPr>
              <a:t> 에서도 </a:t>
            </a:r>
            <a:r>
              <a:rPr lang="ko-KR" altLang="en-US" sz="1600" b="1" dirty="0">
                <a:latin typeface="+mn-ea"/>
                <a:cs typeface="Verdana" panose="020B0604030504040204" pitchFamily="34" charset="0"/>
              </a:rPr>
              <a:t>신뢰도</a:t>
            </a:r>
            <a:r>
              <a:rPr lang="ko-KR" altLang="en-US" sz="1600" dirty="0">
                <a:latin typeface="+mn-ea"/>
                <a:cs typeface="Verdana" panose="020B0604030504040204" pitchFamily="34" charset="0"/>
              </a:rPr>
              <a:t> </a:t>
            </a:r>
            <a:r>
              <a:rPr lang="en-US" altLang="ko-KR" sz="1600" b="1" dirty="0">
                <a:latin typeface="+mn-ea"/>
                <a:cs typeface="Verdana" panose="020B0604030504040204" pitchFamily="34" charset="0"/>
              </a:rPr>
              <a:t>99.999%</a:t>
            </a:r>
            <a:r>
              <a:rPr lang="en-US" altLang="ko-KR" sz="1600" dirty="0">
                <a:latin typeface="+mn-ea"/>
                <a:cs typeface="Verdana" panose="020B0604030504040204" pitchFamily="34" charset="0"/>
              </a:rPr>
              <a:t> </a:t>
            </a:r>
            <a:r>
              <a:rPr lang="ko-KR" altLang="en-US" sz="1600" dirty="0">
                <a:latin typeface="+mn-ea"/>
                <a:cs typeface="Verdana" panose="020B0604030504040204" pitchFamily="34" charset="0"/>
              </a:rPr>
              <a:t>보장</a:t>
            </a:r>
          </a:p>
        </p:txBody>
      </p:sp>
    </p:spTree>
    <p:extLst>
      <p:ext uri="{BB962C8B-B14F-4D97-AF65-F5344CB8AC3E}">
        <p14:creationId xmlns:p14="http://schemas.microsoft.com/office/powerpoint/2010/main" val="2192303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Box 150"/>
          <p:cNvSpPr txBox="1"/>
          <p:nvPr/>
        </p:nvSpPr>
        <p:spPr>
          <a:xfrm>
            <a:off x="1882057" y="776375"/>
            <a:ext cx="467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+mn-ea"/>
              </a:rPr>
              <a:t>산업현장내 적용 분야</a:t>
            </a:r>
            <a:endParaRPr lang="en-US" altLang="ko-KR" sz="2400" dirty="0" smtClean="0"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C3036292-226D-47D7-ADEF-F38BC0201573}"/>
              </a:ext>
            </a:extLst>
          </p:cNvPr>
          <p:cNvSpPr txBox="1"/>
          <p:nvPr/>
        </p:nvSpPr>
        <p:spPr>
          <a:xfrm>
            <a:off x="427445" y="1578113"/>
            <a:ext cx="92039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IEEE802.15.4e TSCH </a:t>
            </a:r>
            <a:r>
              <a:rPr lang="ko-KR" altLang="en-US" sz="1400" dirty="0">
                <a:latin typeface="+mn-ea"/>
              </a:rPr>
              <a:t>기술 기반으로 제공되는 </a:t>
            </a:r>
            <a:r>
              <a:rPr lang="en-US" altLang="ko-KR" sz="1400" dirty="0">
                <a:latin typeface="+mn-ea"/>
              </a:rPr>
              <a:t>Bird </a:t>
            </a:r>
            <a:r>
              <a:rPr lang="ko-KR" altLang="en-US" sz="1400" dirty="0">
                <a:latin typeface="+mn-ea"/>
              </a:rPr>
              <a:t>제품은 </a:t>
            </a:r>
            <a:r>
              <a:rPr lang="ko-KR" altLang="en-US" sz="1400" dirty="0" smtClean="0">
                <a:latin typeface="+mn-ea"/>
              </a:rPr>
              <a:t>산업현장의 다양한 장비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설비 </a:t>
            </a:r>
            <a:r>
              <a:rPr lang="ko-KR" altLang="en-US" sz="1400" dirty="0" smtClean="0">
                <a:latin typeface="+mn-ea"/>
              </a:rPr>
              <a:t>관제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환경 모니터링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작업자 안전관리 영역 등 다양한 업무에 활용될 수 있습니다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153" name="그룹 152"/>
          <p:cNvGrpSpPr/>
          <p:nvPr/>
        </p:nvGrpSpPr>
        <p:grpSpPr>
          <a:xfrm>
            <a:off x="427445" y="2632338"/>
            <a:ext cx="9203971" cy="4843736"/>
            <a:chOff x="432582" y="1543811"/>
            <a:chExt cx="9203971" cy="4843736"/>
          </a:xfrm>
        </p:grpSpPr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3116" y="1543811"/>
              <a:ext cx="6574282" cy="438285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457200" dist="37500" dir="7800000" sx="94000" sy="94000" kx="110000" ky="200000" algn="tl" rotWithShape="0">
                <a:srgbClr val="000000">
                  <a:alpha val="19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482" y="1860801"/>
              <a:ext cx="749047" cy="752874"/>
            </a:xfrm>
            <a:prstGeom prst="rect">
              <a:avLst/>
            </a:prstGeom>
          </p:spPr>
        </p:pic>
        <p:sp>
          <p:nvSpPr>
            <p:cNvPr id="156" name="자유형 155"/>
            <p:cNvSpPr/>
            <p:nvPr/>
          </p:nvSpPr>
          <p:spPr>
            <a:xfrm>
              <a:off x="1152525" y="2457450"/>
              <a:ext cx="1704975" cy="533400"/>
            </a:xfrm>
            <a:custGeom>
              <a:avLst/>
              <a:gdLst>
                <a:gd name="connsiteX0" fmla="*/ 0 w 1704975"/>
                <a:gd name="connsiteY0" fmla="*/ 0 h 533400"/>
                <a:gd name="connsiteX1" fmla="*/ 0 w 1704975"/>
                <a:gd name="connsiteY1" fmla="*/ 428625 h 533400"/>
                <a:gd name="connsiteX2" fmla="*/ 1704975 w 1704975"/>
                <a:gd name="connsiteY2" fmla="*/ 428625 h 533400"/>
                <a:gd name="connsiteX3" fmla="*/ 1704975 w 1704975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4975" h="533400">
                  <a:moveTo>
                    <a:pt x="0" y="0"/>
                  </a:moveTo>
                  <a:lnTo>
                    <a:pt x="0" y="428625"/>
                  </a:lnTo>
                  <a:lnTo>
                    <a:pt x="1704975" y="428625"/>
                  </a:lnTo>
                  <a:lnTo>
                    <a:pt x="1704975" y="533400"/>
                  </a:lnTo>
                </a:path>
              </a:pathLst>
            </a:custGeom>
            <a:noFill/>
            <a:ln>
              <a:solidFill>
                <a:srgbClr val="8EC31F"/>
              </a:solidFill>
              <a:headEnd type="oval" w="med" len="sm"/>
              <a:tailEnd type="oval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000567" y="187111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1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774" y="1566685"/>
              <a:ext cx="748576" cy="752400"/>
            </a:xfrm>
            <a:prstGeom prst="rect">
              <a:avLst/>
            </a:prstGeom>
          </p:spPr>
        </p:pic>
        <p:sp>
          <p:nvSpPr>
            <p:cNvPr id="159" name="TextBox 158"/>
            <p:cNvSpPr txBox="1"/>
            <p:nvPr/>
          </p:nvSpPr>
          <p:spPr>
            <a:xfrm>
              <a:off x="4576262" y="15705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2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60" name="자유형 159"/>
            <p:cNvSpPr/>
            <p:nvPr/>
          </p:nvSpPr>
          <p:spPr>
            <a:xfrm>
              <a:off x="4729163" y="2162175"/>
              <a:ext cx="357187" cy="666750"/>
            </a:xfrm>
            <a:custGeom>
              <a:avLst/>
              <a:gdLst>
                <a:gd name="connsiteX0" fmla="*/ 0 w 357187"/>
                <a:gd name="connsiteY0" fmla="*/ 0 h 666750"/>
                <a:gd name="connsiteX1" fmla="*/ 0 w 357187"/>
                <a:gd name="connsiteY1" fmla="*/ 361950 h 666750"/>
                <a:gd name="connsiteX2" fmla="*/ 357187 w 357187"/>
                <a:gd name="connsiteY2" fmla="*/ 361950 h 666750"/>
                <a:gd name="connsiteX3" fmla="*/ 357187 w 357187"/>
                <a:gd name="connsiteY3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187" h="666750">
                  <a:moveTo>
                    <a:pt x="0" y="0"/>
                  </a:moveTo>
                  <a:lnTo>
                    <a:pt x="0" y="361950"/>
                  </a:lnTo>
                  <a:lnTo>
                    <a:pt x="357187" y="361950"/>
                  </a:lnTo>
                  <a:lnTo>
                    <a:pt x="357187" y="666750"/>
                  </a:lnTo>
                </a:path>
              </a:pathLst>
            </a:custGeom>
            <a:noFill/>
            <a:ln>
              <a:solidFill>
                <a:srgbClr val="C9BC9C"/>
              </a:solidFill>
              <a:headEnd type="oval" w="med" len="sm"/>
              <a:tailEnd type="oval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752" y="2457450"/>
              <a:ext cx="748576" cy="752400"/>
            </a:xfrm>
            <a:prstGeom prst="rect">
              <a:avLst/>
            </a:prstGeom>
          </p:spPr>
        </p:pic>
        <p:sp>
          <p:nvSpPr>
            <p:cNvPr id="162" name="자유형 161"/>
            <p:cNvSpPr/>
            <p:nvPr/>
          </p:nvSpPr>
          <p:spPr>
            <a:xfrm>
              <a:off x="7553325" y="3038475"/>
              <a:ext cx="123825" cy="657225"/>
            </a:xfrm>
            <a:custGeom>
              <a:avLst/>
              <a:gdLst>
                <a:gd name="connsiteX0" fmla="*/ 123825 w 123825"/>
                <a:gd name="connsiteY0" fmla="*/ 0 h 657225"/>
                <a:gd name="connsiteX1" fmla="*/ 123825 w 123825"/>
                <a:gd name="connsiteY1" fmla="*/ 657225 h 657225"/>
                <a:gd name="connsiteX2" fmla="*/ 0 w 123825"/>
                <a:gd name="connsiteY2" fmla="*/ 657225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657225">
                  <a:moveTo>
                    <a:pt x="123825" y="0"/>
                  </a:moveTo>
                  <a:lnTo>
                    <a:pt x="123825" y="657225"/>
                  </a:lnTo>
                  <a:lnTo>
                    <a:pt x="0" y="657225"/>
                  </a:lnTo>
                </a:path>
              </a:pathLst>
            </a:custGeom>
            <a:noFill/>
            <a:ln>
              <a:solidFill>
                <a:srgbClr val="9FA0A0"/>
              </a:solidFill>
              <a:headEnd type="oval" w="med" len="sm"/>
              <a:tailEnd type="oval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7508074" y="245690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3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364" y="5500293"/>
              <a:ext cx="748576" cy="752400"/>
            </a:xfrm>
            <a:prstGeom prst="rect">
              <a:avLst/>
            </a:prstGeom>
          </p:spPr>
        </p:pic>
        <p:sp>
          <p:nvSpPr>
            <p:cNvPr id="165" name="TextBox 164"/>
            <p:cNvSpPr txBox="1"/>
            <p:nvPr/>
          </p:nvSpPr>
          <p:spPr>
            <a:xfrm>
              <a:off x="2161257" y="550511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6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166" name="그림 165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6661" y="4952770"/>
              <a:ext cx="748576" cy="752400"/>
            </a:xfrm>
            <a:prstGeom prst="rect">
              <a:avLst/>
            </a:prstGeom>
          </p:spPr>
        </p:pic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582" y="3720777"/>
              <a:ext cx="748576" cy="752400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658667" y="372077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7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095153" y="49680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4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7319" y="5635147"/>
              <a:ext cx="748576" cy="752400"/>
            </a:xfrm>
            <a:prstGeom prst="rect">
              <a:avLst/>
            </a:prstGeom>
          </p:spPr>
        </p:pic>
        <p:sp>
          <p:nvSpPr>
            <p:cNvPr id="171" name="TextBox 170"/>
            <p:cNvSpPr txBox="1"/>
            <p:nvPr/>
          </p:nvSpPr>
          <p:spPr>
            <a:xfrm>
              <a:off x="4731936" y="564393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5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72" name="양쪽 모서리가 둥근 사각형 171"/>
            <p:cNvSpPr/>
            <p:nvPr/>
          </p:nvSpPr>
          <p:spPr>
            <a:xfrm>
              <a:off x="1492459" y="1860801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rgbClr val="8EC3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/>
                <a:t>환경정보</a:t>
              </a:r>
            </a:p>
          </p:txBody>
        </p:sp>
        <p:sp>
          <p:nvSpPr>
            <p:cNvPr id="173" name="양쪽 모서리가 둥근 사각형 172"/>
            <p:cNvSpPr/>
            <p:nvPr/>
          </p:nvSpPr>
          <p:spPr>
            <a:xfrm flipV="1">
              <a:off x="1492459" y="2144488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chemeClr val="bg1"/>
            </a:solidFill>
            <a:ln w="3175">
              <a:solidFill>
                <a:srgbClr val="8EC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1555524" y="2129572"/>
              <a:ext cx="149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온</a:t>
              </a:r>
              <a:r>
                <a:rPr lang="en-US" altLang="ko-KR" sz="700" dirty="0"/>
                <a:t>/</a:t>
              </a:r>
              <a:r>
                <a:rPr lang="ko-KR" altLang="en-US" sz="700" dirty="0"/>
                <a:t>습도</a:t>
              </a:r>
              <a:r>
                <a:rPr lang="en-US" altLang="ko-KR" sz="700" dirty="0"/>
                <a:t>, </a:t>
              </a:r>
              <a:r>
                <a:rPr lang="ko-KR" altLang="en-US" sz="700" dirty="0" err="1"/>
                <a:t>파티클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기류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유해가스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소음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진동 등 취합 및 연계</a:t>
              </a:r>
            </a:p>
          </p:txBody>
        </p:sp>
        <p:sp>
          <p:nvSpPr>
            <p:cNvPr id="175" name="양쪽 모서리가 둥근 사각형 174"/>
            <p:cNvSpPr/>
            <p:nvPr/>
          </p:nvSpPr>
          <p:spPr>
            <a:xfrm>
              <a:off x="5071429" y="1566685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rgbClr val="C9B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생산설비</a:t>
              </a:r>
            </a:p>
          </p:txBody>
        </p:sp>
        <p:sp>
          <p:nvSpPr>
            <p:cNvPr id="176" name="양쪽 모서리가 둥근 사각형 175"/>
            <p:cNvSpPr/>
            <p:nvPr/>
          </p:nvSpPr>
          <p:spPr>
            <a:xfrm flipV="1">
              <a:off x="5071429" y="1850372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chemeClr val="bg1"/>
            </a:solidFill>
            <a:ln w="3175">
              <a:solidFill>
                <a:srgbClr val="C9B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134494" y="1835456"/>
              <a:ext cx="149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가동정보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진동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소음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온도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전압</a:t>
              </a:r>
              <a:r>
                <a:rPr lang="en-US" altLang="ko-KR" sz="700" dirty="0"/>
                <a:t>/</a:t>
              </a:r>
              <a:r>
                <a:rPr lang="ko-KR" altLang="en-US" sz="700" dirty="0"/>
                <a:t>전류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압력 등 취합 및 원격제어</a:t>
              </a:r>
            </a:p>
          </p:txBody>
        </p:sp>
        <p:sp>
          <p:nvSpPr>
            <p:cNvPr id="178" name="양쪽 모서리가 둥근 사각형 177"/>
            <p:cNvSpPr/>
            <p:nvPr/>
          </p:nvSpPr>
          <p:spPr>
            <a:xfrm>
              <a:off x="8025328" y="2456900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rgbClr val="9F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전기설비</a:t>
              </a:r>
            </a:p>
          </p:txBody>
        </p:sp>
        <p:sp>
          <p:nvSpPr>
            <p:cNvPr id="179" name="양쪽 모서리가 둥근 사각형 178"/>
            <p:cNvSpPr/>
            <p:nvPr/>
          </p:nvSpPr>
          <p:spPr>
            <a:xfrm flipV="1">
              <a:off x="8025328" y="2740587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chemeClr val="bg1"/>
            </a:solidFill>
            <a:ln w="3175">
              <a:solidFill>
                <a:srgbClr val="9FA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8088393" y="2725671"/>
              <a:ext cx="149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가동정보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조도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진동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온</a:t>
              </a:r>
              <a:r>
                <a:rPr lang="en-US" altLang="ko-KR" sz="700" dirty="0"/>
                <a:t>/</a:t>
              </a:r>
              <a:r>
                <a:rPr lang="ko-KR" altLang="en-US" sz="700" dirty="0"/>
                <a:t>습도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전압</a:t>
              </a:r>
              <a:r>
                <a:rPr lang="en-US" altLang="ko-KR" sz="700" dirty="0"/>
                <a:t>/</a:t>
              </a:r>
              <a:r>
                <a:rPr lang="ko-KR" altLang="en-US" sz="700" dirty="0"/>
                <a:t>전류</a:t>
              </a:r>
              <a:r>
                <a:rPr lang="en-US" altLang="ko-KR" sz="700" dirty="0"/>
                <a:t>, pH</a:t>
              </a:r>
              <a:r>
                <a:rPr lang="ko-KR" altLang="en-US" sz="700" dirty="0"/>
                <a:t>농도 등 취합 및 제어</a:t>
              </a:r>
            </a:p>
          </p:txBody>
        </p:sp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6389" y="4555422"/>
              <a:ext cx="480596" cy="289346"/>
            </a:xfrm>
            <a:prstGeom prst="rect">
              <a:avLst/>
            </a:prstGeom>
          </p:spPr>
        </p:pic>
        <p:sp>
          <p:nvSpPr>
            <p:cNvPr id="182" name="양쪽 모서리가 둥근 사각형 181"/>
            <p:cNvSpPr/>
            <p:nvPr/>
          </p:nvSpPr>
          <p:spPr>
            <a:xfrm>
              <a:off x="7625397" y="4952770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rgbClr val="8C8F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폐수처리</a:t>
              </a:r>
            </a:p>
          </p:txBody>
        </p:sp>
        <p:sp>
          <p:nvSpPr>
            <p:cNvPr id="183" name="양쪽 모서리가 둥근 사각형 182"/>
            <p:cNvSpPr/>
            <p:nvPr/>
          </p:nvSpPr>
          <p:spPr>
            <a:xfrm flipV="1">
              <a:off x="7625397" y="5236457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chemeClr val="bg1"/>
            </a:solidFill>
            <a:ln w="3175">
              <a:solidFill>
                <a:srgbClr val="B9C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7688462" y="5221541"/>
              <a:ext cx="149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가동정보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진동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누수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압력</a:t>
              </a:r>
              <a:r>
                <a:rPr lang="en-US" altLang="ko-KR" sz="700" dirty="0"/>
                <a:t>, pH</a:t>
              </a:r>
              <a:r>
                <a:rPr lang="ko-KR" altLang="en-US" sz="700" dirty="0"/>
                <a:t>농도 등 취합 및 제어</a:t>
              </a:r>
            </a:p>
          </p:txBody>
        </p:sp>
        <p:sp>
          <p:nvSpPr>
            <p:cNvPr id="185" name="자유형 184"/>
            <p:cNvSpPr/>
            <p:nvPr/>
          </p:nvSpPr>
          <p:spPr>
            <a:xfrm>
              <a:off x="6927850" y="4711700"/>
              <a:ext cx="984250" cy="1003300"/>
            </a:xfrm>
            <a:custGeom>
              <a:avLst/>
              <a:gdLst>
                <a:gd name="connsiteX0" fmla="*/ 323850 w 984250"/>
                <a:gd name="connsiteY0" fmla="*/ 831850 h 1003300"/>
                <a:gd name="connsiteX1" fmla="*/ 323850 w 984250"/>
                <a:gd name="connsiteY1" fmla="*/ 1003300 h 1003300"/>
                <a:gd name="connsiteX2" fmla="*/ 0 w 984250"/>
                <a:gd name="connsiteY2" fmla="*/ 1003300 h 1003300"/>
                <a:gd name="connsiteX3" fmla="*/ 0 w 984250"/>
                <a:gd name="connsiteY3" fmla="*/ 0 h 1003300"/>
                <a:gd name="connsiteX4" fmla="*/ 984250 w 984250"/>
                <a:gd name="connsiteY4" fmla="*/ 0 h 10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250" h="1003300">
                  <a:moveTo>
                    <a:pt x="323850" y="831850"/>
                  </a:moveTo>
                  <a:lnTo>
                    <a:pt x="323850" y="1003300"/>
                  </a:lnTo>
                  <a:lnTo>
                    <a:pt x="0" y="1003300"/>
                  </a:lnTo>
                  <a:lnTo>
                    <a:pt x="0" y="0"/>
                  </a:lnTo>
                  <a:lnTo>
                    <a:pt x="984250" y="0"/>
                  </a:lnTo>
                </a:path>
              </a:pathLst>
            </a:custGeom>
            <a:noFill/>
            <a:ln>
              <a:solidFill>
                <a:srgbClr val="B9C12C"/>
              </a:solidFill>
              <a:headEnd type="oval" w="med" len="sm"/>
              <a:tailEnd type="oval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6" name="그림 185"/>
            <p:cNvPicPr>
              <a:picLocks noChangeAspect="1"/>
            </p:cNvPicPr>
            <p:nvPr/>
          </p:nvPicPr>
          <p:blipFill>
            <a:blip r:embed="rId1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5577" y="4791938"/>
              <a:ext cx="120475" cy="221747"/>
            </a:xfrm>
            <a:prstGeom prst="rect">
              <a:avLst/>
            </a:prstGeom>
          </p:spPr>
        </p:pic>
        <p:pic>
          <p:nvPicPr>
            <p:cNvPr id="187" name="그림 186"/>
            <p:cNvPicPr>
              <a:picLocks noChangeAspect="1"/>
            </p:cNvPicPr>
            <p:nvPr/>
          </p:nvPicPr>
          <p:blipFill>
            <a:blip r:embed="rId1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4477" y="4352341"/>
              <a:ext cx="120475" cy="221747"/>
            </a:xfrm>
            <a:prstGeom prst="rect">
              <a:avLst/>
            </a:prstGeom>
          </p:spPr>
        </p:pic>
        <p:sp>
          <p:nvSpPr>
            <p:cNvPr id="188" name="양쪽 모서리가 둥근 사각형 187"/>
            <p:cNvSpPr/>
            <p:nvPr/>
          </p:nvSpPr>
          <p:spPr>
            <a:xfrm>
              <a:off x="5234242" y="5635147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rgbClr val="D0C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안전관리</a:t>
              </a:r>
            </a:p>
          </p:txBody>
        </p:sp>
        <p:sp>
          <p:nvSpPr>
            <p:cNvPr id="189" name="양쪽 모서리가 둥근 사각형 188"/>
            <p:cNvSpPr/>
            <p:nvPr/>
          </p:nvSpPr>
          <p:spPr>
            <a:xfrm flipV="1">
              <a:off x="5234242" y="5918834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chemeClr val="bg1"/>
            </a:solidFill>
            <a:ln w="3175">
              <a:solidFill>
                <a:srgbClr val="F7EE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297307" y="5903918"/>
              <a:ext cx="149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위험지역 작업자 위치 정보</a:t>
              </a:r>
              <a:r>
                <a:rPr lang="en-US" altLang="ko-KR" sz="700" dirty="0"/>
                <a:t> </a:t>
              </a:r>
              <a:r>
                <a:rPr lang="ko-KR" altLang="en-US" sz="700" dirty="0"/>
                <a:t>취득 및 재난관리 시스템 연동 처리</a:t>
              </a:r>
            </a:p>
          </p:txBody>
        </p:sp>
        <p:sp>
          <p:nvSpPr>
            <p:cNvPr id="191" name="자유형 190"/>
            <p:cNvSpPr/>
            <p:nvPr/>
          </p:nvSpPr>
          <p:spPr>
            <a:xfrm>
              <a:off x="4503420" y="4945380"/>
              <a:ext cx="472440" cy="1440180"/>
            </a:xfrm>
            <a:custGeom>
              <a:avLst/>
              <a:gdLst>
                <a:gd name="connsiteX0" fmla="*/ 388620 w 472440"/>
                <a:gd name="connsiteY0" fmla="*/ 1272540 h 1440180"/>
                <a:gd name="connsiteX1" fmla="*/ 388620 w 472440"/>
                <a:gd name="connsiteY1" fmla="*/ 1440180 h 1440180"/>
                <a:gd name="connsiteX2" fmla="*/ 0 w 472440"/>
                <a:gd name="connsiteY2" fmla="*/ 1440180 h 1440180"/>
                <a:gd name="connsiteX3" fmla="*/ 0 w 472440"/>
                <a:gd name="connsiteY3" fmla="*/ 0 h 1440180"/>
                <a:gd name="connsiteX4" fmla="*/ 472440 w 472440"/>
                <a:gd name="connsiteY4" fmla="*/ 0 h 144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440" h="1440180">
                  <a:moveTo>
                    <a:pt x="388620" y="1272540"/>
                  </a:moveTo>
                  <a:lnTo>
                    <a:pt x="388620" y="1440180"/>
                  </a:lnTo>
                  <a:lnTo>
                    <a:pt x="0" y="1440180"/>
                  </a:lnTo>
                  <a:lnTo>
                    <a:pt x="0" y="0"/>
                  </a:lnTo>
                  <a:lnTo>
                    <a:pt x="472440" y="0"/>
                  </a:lnTo>
                </a:path>
              </a:pathLst>
            </a:custGeom>
            <a:noFill/>
            <a:ln>
              <a:solidFill>
                <a:srgbClr val="F7EE13"/>
              </a:solidFill>
              <a:headEnd type="oval" w="med" len="sm"/>
              <a:tailEnd type="oval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양쪽 모서리가 둥근 사각형 191"/>
            <p:cNvSpPr/>
            <p:nvPr/>
          </p:nvSpPr>
          <p:spPr>
            <a:xfrm>
              <a:off x="2666221" y="5499165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rgbClr val="F1AE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운영설비</a:t>
              </a:r>
            </a:p>
          </p:txBody>
        </p:sp>
        <p:sp>
          <p:nvSpPr>
            <p:cNvPr id="193" name="양쪽 모서리가 둥근 사각형 192"/>
            <p:cNvSpPr/>
            <p:nvPr/>
          </p:nvSpPr>
          <p:spPr>
            <a:xfrm flipV="1">
              <a:off x="2666221" y="5782852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chemeClr val="bg1"/>
            </a:solidFill>
            <a:ln w="3175">
              <a:solidFill>
                <a:srgbClr val="F1AE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2729286" y="5767936"/>
              <a:ext cx="149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설비상태정보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진동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소음</a:t>
              </a:r>
              <a:r>
                <a:rPr lang="en-US" altLang="ko-KR" sz="700" dirty="0"/>
                <a:t>, </a:t>
              </a:r>
              <a:r>
                <a:rPr lang="ko-KR" altLang="en-US" sz="700" dirty="0" err="1"/>
                <a:t>온습도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전압 등 취합 및 원격제어</a:t>
              </a:r>
            </a:p>
          </p:txBody>
        </p:sp>
        <p:sp>
          <p:nvSpPr>
            <p:cNvPr id="195" name="자유형 194"/>
            <p:cNvSpPr/>
            <p:nvPr/>
          </p:nvSpPr>
          <p:spPr>
            <a:xfrm>
              <a:off x="1927860" y="4844768"/>
              <a:ext cx="1661160" cy="1441732"/>
            </a:xfrm>
            <a:custGeom>
              <a:avLst/>
              <a:gdLst>
                <a:gd name="connsiteX0" fmla="*/ 373380 w 1661160"/>
                <a:gd name="connsiteY0" fmla="*/ 1127760 h 1318260"/>
                <a:gd name="connsiteX1" fmla="*/ 373380 w 1661160"/>
                <a:gd name="connsiteY1" fmla="*/ 1318260 h 1318260"/>
                <a:gd name="connsiteX2" fmla="*/ 0 w 1661160"/>
                <a:gd name="connsiteY2" fmla="*/ 1318260 h 1318260"/>
                <a:gd name="connsiteX3" fmla="*/ 0 w 1661160"/>
                <a:gd name="connsiteY3" fmla="*/ 1158240 h 1318260"/>
                <a:gd name="connsiteX4" fmla="*/ 0 w 1661160"/>
                <a:gd name="connsiteY4" fmla="*/ 0 h 1318260"/>
                <a:gd name="connsiteX5" fmla="*/ 1661160 w 1661160"/>
                <a:gd name="connsiteY5" fmla="*/ 0 h 131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160" h="1318260">
                  <a:moveTo>
                    <a:pt x="373380" y="1127760"/>
                  </a:moveTo>
                  <a:lnTo>
                    <a:pt x="373380" y="1318260"/>
                  </a:lnTo>
                  <a:lnTo>
                    <a:pt x="0" y="1318260"/>
                  </a:lnTo>
                  <a:lnTo>
                    <a:pt x="0" y="1158240"/>
                  </a:lnTo>
                  <a:lnTo>
                    <a:pt x="0" y="0"/>
                  </a:lnTo>
                  <a:lnTo>
                    <a:pt x="1661160" y="0"/>
                  </a:lnTo>
                </a:path>
              </a:pathLst>
            </a:custGeom>
            <a:noFill/>
            <a:ln>
              <a:solidFill>
                <a:srgbClr val="F1AE23"/>
              </a:solidFill>
              <a:headEnd type="oval" w="med" len="sm"/>
              <a:tailEnd type="oval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양쪽 모서리가 둥근 사각형 195"/>
            <p:cNvSpPr/>
            <p:nvPr/>
          </p:nvSpPr>
          <p:spPr>
            <a:xfrm>
              <a:off x="1129128" y="3731238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rgbClr val="4ABA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물류설비</a:t>
              </a:r>
            </a:p>
          </p:txBody>
        </p:sp>
        <p:sp>
          <p:nvSpPr>
            <p:cNvPr id="197" name="양쪽 모서리가 둥근 사각형 196"/>
            <p:cNvSpPr/>
            <p:nvPr/>
          </p:nvSpPr>
          <p:spPr>
            <a:xfrm flipV="1">
              <a:off x="1129128" y="4014925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chemeClr val="bg1"/>
            </a:solidFill>
            <a:ln w="3175">
              <a:solidFill>
                <a:srgbClr val="4ABA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192193" y="4000009"/>
              <a:ext cx="149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가동정보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진동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전압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위치정보 등 취합 및 제어</a:t>
              </a:r>
            </a:p>
          </p:txBody>
        </p:sp>
        <p:sp>
          <p:nvSpPr>
            <p:cNvPr id="199" name="자유형 198"/>
            <p:cNvSpPr/>
            <p:nvPr/>
          </p:nvSpPr>
          <p:spPr>
            <a:xfrm>
              <a:off x="822960" y="3916680"/>
              <a:ext cx="3048000" cy="594360"/>
            </a:xfrm>
            <a:custGeom>
              <a:avLst/>
              <a:gdLst>
                <a:gd name="connsiteX0" fmla="*/ 0 w 3048000"/>
                <a:gd name="connsiteY0" fmla="*/ 403860 h 594360"/>
                <a:gd name="connsiteX1" fmla="*/ 0 w 3048000"/>
                <a:gd name="connsiteY1" fmla="*/ 594360 h 594360"/>
                <a:gd name="connsiteX2" fmla="*/ 3048000 w 3048000"/>
                <a:gd name="connsiteY2" fmla="*/ 594360 h 594360"/>
                <a:gd name="connsiteX3" fmla="*/ 3048000 w 3048000"/>
                <a:gd name="connsiteY3" fmla="*/ 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0" h="594360">
                  <a:moveTo>
                    <a:pt x="0" y="403860"/>
                  </a:moveTo>
                  <a:lnTo>
                    <a:pt x="0" y="594360"/>
                  </a:lnTo>
                  <a:lnTo>
                    <a:pt x="3048000" y="594360"/>
                  </a:lnTo>
                  <a:lnTo>
                    <a:pt x="3048000" y="0"/>
                  </a:lnTo>
                </a:path>
              </a:pathLst>
            </a:custGeom>
            <a:noFill/>
            <a:ln>
              <a:solidFill>
                <a:srgbClr val="4ABABA"/>
              </a:solidFill>
              <a:headEnd type="oval" w="med" len="sm"/>
              <a:tailEnd type="oval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5769" y="306030"/>
            <a:ext cx="1437276" cy="127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2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4723" y="780051"/>
            <a:ext cx="7770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무선통신 신뢰성 보장을 위해 지원하는 다양한 </a:t>
            </a:r>
            <a:r>
              <a:rPr lang="ko-KR" altLang="en-US" sz="2400" dirty="0" smtClean="0"/>
              <a:t>기술 요소</a:t>
            </a:r>
            <a:endParaRPr lang="ko-KR" altLang="en-US" sz="2400" dirty="0"/>
          </a:p>
        </p:txBody>
      </p:sp>
      <p:grpSp>
        <p:nvGrpSpPr>
          <p:cNvPr id="195" name="그룹 194"/>
          <p:cNvGrpSpPr/>
          <p:nvPr/>
        </p:nvGrpSpPr>
        <p:grpSpPr>
          <a:xfrm>
            <a:off x="926678" y="2690949"/>
            <a:ext cx="10424945" cy="5905499"/>
            <a:chOff x="542925" y="1031256"/>
            <a:chExt cx="8990138" cy="5331444"/>
          </a:xfrm>
        </p:grpSpPr>
        <p:grpSp>
          <p:nvGrpSpPr>
            <p:cNvPr id="5" name="그룹 4"/>
            <p:cNvGrpSpPr/>
            <p:nvPr/>
          </p:nvGrpSpPr>
          <p:grpSpPr>
            <a:xfrm>
              <a:off x="2966941" y="1031256"/>
              <a:ext cx="4114675" cy="838200"/>
              <a:chOff x="3343274" y="1104900"/>
              <a:chExt cx="3276601" cy="666750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3343274" y="1104900"/>
                <a:ext cx="3276601" cy="66675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" name="모서리가 둥근 직사각형 6"/>
              <p:cNvSpPr>
                <a:spLocks noChangeAspect="1"/>
              </p:cNvSpPr>
              <p:nvPr/>
            </p:nvSpPr>
            <p:spPr>
              <a:xfrm>
                <a:off x="3393843" y="1115191"/>
                <a:ext cx="3175462" cy="64616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2000">
                    <a:schemeClr val="bg1">
                      <a:lumMod val="9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231060" y="1081002"/>
              <a:ext cx="3630402" cy="652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800" dirty="0">
                  <a:latin typeface="나눔고딕" pitchFamily="50" charset="-127"/>
                  <a:ea typeface="나눔고딕" pitchFamily="50" charset="-127"/>
                </a:rPr>
                <a:t>IEEE802.15.4e TSCH</a:t>
              </a:r>
              <a:r>
                <a:rPr lang="ko-KR" altLang="en-US" sz="1800" dirty="0">
                  <a:latin typeface="나눔고딕" pitchFamily="50" charset="-127"/>
                  <a:ea typeface="나눔고딕" pitchFamily="50" charset="-127"/>
                </a:rPr>
                <a:t>에서 정의된</a:t>
              </a:r>
              <a:endParaRPr lang="en-US" altLang="ko-KR" sz="1800" dirty="0">
                <a:latin typeface="나눔고딕" pitchFamily="50" charset="-127"/>
                <a:ea typeface="나눔고딕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800" dirty="0">
                  <a:latin typeface="나눔고딕" pitchFamily="50" charset="-127"/>
                  <a:ea typeface="나눔고딕" pitchFamily="50" charset="-127"/>
                </a:rPr>
                <a:t>통신 신뢰도 </a:t>
              </a:r>
              <a:r>
                <a:rPr lang="en-US" altLang="ko-KR" sz="1800" b="1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99.999%</a:t>
              </a:r>
              <a:r>
                <a:rPr lang="ko-KR" altLang="en-US" sz="1800" dirty="0">
                  <a:latin typeface="나눔고딕" pitchFamily="50" charset="-127"/>
                  <a:ea typeface="나눔고딕" pitchFamily="50" charset="-127"/>
                </a:rPr>
                <a:t>를 지원하기 위해</a:t>
              </a: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542925" y="2609850"/>
              <a:ext cx="2131392" cy="514350"/>
            </a:xfrm>
            <a:prstGeom prst="round2SameRect">
              <a:avLst>
                <a:gd name="adj1" fmla="val 40580"/>
                <a:gd name="adj2" fmla="val 0"/>
              </a:avLst>
            </a:prstGeom>
            <a:gradFill flip="none" rotWithShape="1">
              <a:gsLst>
                <a:gs pos="0">
                  <a:srgbClr val="D4FC64"/>
                </a:gs>
                <a:gs pos="35000">
                  <a:srgbClr val="92E631"/>
                </a:gs>
                <a:gs pos="100000">
                  <a:srgbClr val="285514"/>
                </a:gs>
              </a:gsLst>
              <a:lin ang="0" scaled="0"/>
              <a:tileRect/>
            </a:gradFill>
            <a:ln>
              <a:noFill/>
            </a:ln>
            <a:effectLst>
              <a:outerShdw blurRad="76200" dist="139700" dir="198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2829174" y="2609850"/>
              <a:ext cx="2131392" cy="514350"/>
            </a:xfrm>
            <a:prstGeom prst="round2SameRect">
              <a:avLst>
                <a:gd name="adj1" fmla="val 40580"/>
                <a:gd name="adj2" fmla="val 0"/>
              </a:avLst>
            </a:prstGeom>
            <a:gradFill flip="none" rotWithShape="1">
              <a:gsLst>
                <a:gs pos="0">
                  <a:srgbClr val="5DDFDA"/>
                </a:gs>
                <a:gs pos="43000">
                  <a:srgbClr val="3FBDB6"/>
                </a:gs>
                <a:gs pos="100000">
                  <a:srgbClr val="12554F"/>
                </a:gs>
              </a:gsLst>
              <a:lin ang="0" scaled="0"/>
              <a:tileRect/>
            </a:gradFill>
            <a:ln>
              <a:noFill/>
            </a:ln>
            <a:effectLst>
              <a:outerShdw blurRad="76200" dist="139700" dir="198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" name="양쪽 모서리가 둥근 사각형 10"/>
            <p:cNvSpPr/>
            <p:nvPr/>
          </p:nvSpPr>
          <p:spPr>
            <a:xfrm>
              <a:off x="5115423" y="2609850"/>
              <a:ext cx="2131392" cy="514350"/>
            </a:xfrm>
            <a:prstGeom prst="round2SameRect">
              <a:avLst>
                <a:gd name="adj1" fmla="val 40580"/>
                <a:gd name="adj2" fmla="val 0"/>
              </a:avLst>
            </a:prstGeom>
            <a:gradFill flip="none" rotWithShape="1">
              <a:gsLst>
                <a:gs pos="0">
                  <a:srgbClr val="D6BEB4"/>
                </a:gs>
                <a:gs pos="38000">
                  <a:srgbClr val="B8A49D"/>
                </a:gs>
                <a:gs pos="100000">
                  <a:srgbClr val="544645"/>
                </a:gs>
              </a:gsLst>
              <a:lin ang="0" scaled="0"/>
              <a:tileRect/>
            </a:gradFill>
            <a:ln>
              <a:noFill/>
            </a:ln>
            <a:effectLst>
              <a:outerShdw blurRad="76200" dist="139700" dir="198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7401671" y="2609850"/>
              <a:ext cx="2131392" cy="514350"/>
            </a:xfrm>
            <a:prstGeom prst="round2SameRect">
              <a:avLst>
                <a:gd name="adj1" fmla="val 40580"/>
                <a:gd name="adj2" fmla="val 0"/>
              </a:avLst>
            </a:prstGeom>
            <a:gradFill flip="none" rotWithShape="1">
              <a:gsLst>
                <a:gs pos="0">
                  <a:srgbClr val="909FC7"/>
                </a:gs>
                <a:gs pos="35000">
                  <a:srgbClr val="63719A"/>
                </a:gs>
                <a:gs pos="100000">
                  <a:srgbClr val="1C2336"/>
                </a:gs>
              </a:gsLst>
              <a:lin ang="0" scaled="0"/>
              <a:tileRect/>
            </a:gradFill>
            <a:ln>
              <a:noFill/>
            </a:ln>
            <a:effectLst>
              <a:outerShdw blurRad="76200" dist="139700" dir="198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542925" y="4118095"/>
              <a:ext cx="2131392" cy="2233613"/>
            </a:xfrm>
            <a:custGeom>
              <a:avLst/>
              <a:gdLst>
                <a:gd name="connsiteX0" fmla="*/ 0 w 2047875"/>
                <a:gd name="connsiteY0" fmla="*/ 990600 h 1000125"/>
                <a:gd name="connsiteX1" fmla="*/ 0 w 2047875"/>
                <a:gd name="connsiteY1" fmla="*/ 0 h 1000125"/>
                <a:gd name="connsiteX2" fmla="*/ 2047875 w 2047875"/>
                <a:gd name="connsiteY2" fmla="*/ 0 h 1000125"/>
                <a:gd name="connsiteX3" fmla="*/ 2047875 w 2047875"/>
                <a:gd name="connsiteY3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875" h="1000125">
                  <a:moveTo>
                    <a:pt x="0" y="990600"/>
                  </a:moveTo>
                  <a:lnTo>
                    <a:pt x="0" y="0"/>
                  </a:lnTo>
                  <a:lnTo>
                    <a:pt x="2047875" y="0"/>
                  </a:lnTo>
                  <a:lnTo>
                    <a:pt x="2047875" y="100012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>
              <a:off x="2829173" y="4129087"/>
              <a:ext cx="2131392" cy="2233613"/>
            </a:xfrm>
            <a:custGeom>
              <a:avLst/>
              <a:gdLst>
                <a:gd name="connsiteX0" fmla="*/ 0 w 2047875"/>
                <a:gd name="connsiteY0" fmla="*/ 990600 h 1000125"/>
                <a:gd name="connsiteX1" fmla="*/ 0 w 2047875"/>
                <a:gd name="connsiteY1" fmla="*/ 0 h 1000125"/>
                <a:gd name="connsiteX2" fmla="*/ 2047875 w 2047875"/>
                <a:gd name="connsiteY2" fmla="*/ 0 h 1000125"/>
                <a:gd name="connsiteX3" fmla="*/ 2047875 w 2047875"/>
                <a:gd name="connsiteY3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875" h="1000125">
                  <a:moveTo>
                    <a:pt x="0" y="990600"/>
                  </a:moveTo>
                  <a:lnTo>
                    <a:pt x="0" y="0"/>
                  </a:lnTo>
                  <a:lnTo>
                    <a:pt x="2047875" y="0"/>
                  </a:lnTo>
                  <a:lnTo>
                    <a:pt x="2047875" y="100012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5112728" y="4129087"/>
              <a:ext cx="2131392" cy="2233613"/>
            </a:xfrm>
            <a:custGeom>
              <a:avLst/>
              <a:gdLst>
                <a:gd name="connsiteX0" fmla="*/ 0 w 2047875"/>
                <a:gd name="connsiteY0" fmla="*/ 990600 h 1000125"/>
                <a:gd name="connsiteX1" fmla="*/ 0 w 2047875"/>
                <a:gd name="connsiteY1" fmla="*/ 0 h 1000125"/>
                <a:gd name="connsiteX2" fmla="*/ 2047875 w 2047875"/>
                <a:gd name="connsiteY2" fmla="*/ 0 h 1000125"/>
                <a:gd name="connsiteX3" fmla="*/ 2047875 w 2047875"/>
                <a:gd name="connsiteY3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875" h="1000125">
                  <a:moveTo>
                    <a:pt x="0" y="990600"/>
                  </a:moveTo>
                  <a:lnTo>
                    <a:pt x="0" y="0"/>
                  </a:lnTo>
                  <a:lnTo>
                    <a:pt x="2047875" y="0"/>
                  </a:lnTo>
                  <a:lnTo>
                    <a:pt x="2047875" y="100012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7396282" y="4129087"/>
              <a:ext cx="2131392" cy="2233613"/>
            </a:xfrm>
            <a:custGeom>
              <a:avLst/>
              <a:gdLst>
                <a:gd name="connsiteX0" fmla="*/ 0 w 2047875"/>
                <a:gd name="connsiteY0" fmla="*/ 990600 h 1000125"/>
                <a:gd name="connsiteX1" fmla="*/ 0 w 2047875"/>
                <a:gd name="connsiteY1" fmla="*/ 0 h 1000125"/>
                <a:gd name="connsiteX2" fmla="*/ 2047875 w 2047875"/>
                <a:gd name="connsiteY2" fmla="*/ 0 h 1000125"/>
                <a:gd name="connsiteX3" fmla="*/ 2047875 w 2047875"/>
                <a:gd name="connsiteY3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875" h="1000125">
                  <a:moveTo>
                    <a:pt x="0" y="990600"/>
                  </a:moveTo>
                  <a:lnTo>
                    <a:pt x="0" y="0"/>
                  </a:lnTo>
                  <a:lnTo>
                    <a:pt x="2047875" y="0"/>
                  </a:lnTo>
                  <a:lnTo>
                    <a:pt x="2047875" y="100012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622" y="2737062"/>
              <a:ext cx="288000" cy="2880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447" y="2737062"/>
              <a:ext cx="288000" cy="2880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272" y="2737062"/>
              <a:ext cx="288000" cy="2880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6097" y="2737062"/>
              <a:ext cx="288000" cy="288000"/>
            </a:xfrm>
            <a:prstGeom prst="rect">
              <a:avLst/>
            </a:prstGeom>
          </p:spPr>
        </p:pic>
        <p:sp>
          <p:nvSpPr>
            <p:cNvPr id="21" name="자유형 20"/>
            <p:cNvSpPr/>
            <p:nvPr/>
          </p:nvSpPr>
          <p:spPr>
            <a:xfrm>
              <a:off x="542925" y="3124200"/>
              <a:ext cx="2131392" cy="1054100"/>
            </a:xfrm>
            <a:custGeom>
              <a:avLst/>
              <a:gdLst>
                <a:gd name="connsiteX0" fmla="*/ 0 w 2047875"/>
                <a:gd name="connsiteY0" fmla="*/ 990600 h 1000125"/>
                <a:gd name="connsiteX1" fmla="*/ 0 w 2047875"/>
                <a:gd name="connsiteY1" fmla="*/ 0 h 1000125"/>
                <a:gd name="connsiteX2" fmla="*/ 2047875 w 2047875"/>
                <a:gd name="connsiteY2" fmla="*/ 0 h 1000125"/>
                <a:gd name="connsiteX3" fmla="*/ 2047875 w 2047875"/>
                <a:gd name="connsiteY3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875" h="1000125">
                  <a:moveTo>
                    <a:pt x="0" y="990600"/>
                  </a:moveTo>
                  <a:lnTo>
                    <a:pt x="0" y="0"/>
                  </a:lnTo>
                  <a:lnTo>
                    <a:pt x="2047875" y="0"/>
                  </a:lnTo>
                  <a:lnTo>
                    <a:pt x="2047875" y="1000125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829173" y="3124200"/>
              <a:ext cx="2131392" cy="1054100"/>
            </a:xfrm>
            <a:custGeom>
              <a:avLst/>
              <a:gdLst>
                <a:gd name="connsiteX0" fmla="*/ 0 w 2047875"/>
                <a:gd name="connsiteY0" fmla="*/ 990600 h 1000125"/>
                <a:gd name="connsiteX1" fmla="*/ 0 w 2047875"/>
                <a:gd name="connsiteY1" fmla="*/ 0 h 1000125"/>
                <a:gd name="connsiteX2" fmla="*/ 2047875 w 2047875"/>
                <a:gd name="connsiteY2" fmla="*/ 0 h 1000125"/>
                <a:gd name="connsiteX3" fmla="*/ 2047875 w 2047875"/>
                <a:gd name="connsiteY3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875" h="1000125">
                  <a:moveTo>
                    <a:pt x="0" y="990600"/>
                  </a:moveTo>
                  <a:lnTo>
                    <a:pt x="0" y="0"/>
                  </a:lnTo>
                  <a:lnTo>
                    <a:pt x="2047875" y="0"/>
                  </a:lnTo>
                  <a:lnTo>
                    <a:pt x="2047875" y="1000125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5112728" y="3124200"/>
              <a:ext cx="2131392" cy="1054100"/>
            </a:xfrm>
            <a:custGeom>
              <a:avLst/>
              <a:gdLst>
                <a:gd name="connsiteX0" fmla="*/ 0 w 2047875"/>
                <a:gd name="connsiteY0" fmla="*/ 990600 h 1000125"/>
                <a:gd name="connsiteX1" fmla="*/ 0 w 2047875"/>
                <a:gd name="connsiteY1" fmla="*/ 0 h 1000125"/>
                <a:gd name="connsiteX2" fmla="*/ 2047875 w 2047875"/>
                <a:gd name="connsiteY2" fmla="*/ 0 h 1000125"/>
                <a:gd name="connsiteX3" fmla="*/ 2047875 w 2047875"/>
                <a:gd name="connsiteY3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875" h="1000125">
                  <a:moveTo>
                    <a:pt x="0" y="990600"/>
                  </a:moveTo>
                  <a:lnTo>
                    <a:pt x="0" y="0"/>
                  </a:lnTo>
                  <a:lnTo>
                    <a:pt x="2047875" y="0"/>
                  </a:lnTo>
                  <a:lnTo>
                    <a:pt x="2047875" y="1000125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396282" y="3124200"/>
              <a:ext cx="2131392" cy="1054100"/>
            </a:xfrm>
            <a:custGeom>
              <a:avLst/>
              <a:gdLst>
                <a:gd name="connsiteX0" fmla="*/ 0 w 2047875"/>
                <a:gd name="connsiteY0" fmla="*/ 990600 h 1000125"/>
                <a:gd name="connsiteX1" fmla="*/ 0 w 2047875"/>
                <a:gd name="connsiteY1" fmla="*/ 0 h 1000125"/>
                <a:gd name="connsiteX2" fmla="*/ 2047875 w 2047875"/>
                <a:gd name="connsiteY2" fmla="*/ 0 h 1000125"/>
                <a:gd name="connsiteX3" fmla="*/ 2047875 w 2047875"/>
                <a:gd name="connsiteY3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875" h="1000125">
                  <a:moveTo>
                    <a:pt x="0" y="990600"/>
                  </a:moveTo>
                  <a:lnTo>
                    <a:pt x="0" y="0"/>
                  </a:lnTo>
                  <a:lnTo>
                    <a:pt x="2047875" y="0"/>
                  </a:lnTo>
                  <a:lnTo>
                    <a:pt x="2047875" y="1000125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D353F632-4D36-4B4D-885E-418F388201C3}"/>
                </a:ext>
              </a:extLst>
            </p:cNvPr>
            <p:cNvGrpSpPr/>
            <p:nvPr/>
          </p:nvGrpSpPr>
          <p:grpSpPr>
            <a:xfrm>
              <a:off x="762927" y="3232370"/>
              <a:ext cx="1657367" cy="755549"/>
              <a:chOff x="809490" y="3828508"/>
              <a:chExt cx="1657367" cy="75554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82F08E3C-9E9F-400C-B29D-25C4C3EE4C80}"/>
                  </a:ext>
                </a:extLst>
              </p:cNvPr>
              <p:cNvSpPr/>
              <p:nvPr/>
            </p:nvSpPr>
            <p:spPr>
              <a:xfrm>
                <a:off x="2270137" y="4114038"/>
                <a:ext cx="153314" cy="15331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xmlns="" id="{A28D53B2-81A0-4FA1-90A9-C03FE9C1A419}"/>
                  </a:ext>
                </a:extLst>
              </p:cNvPr>
              <p:cNvGrpSpPr/>
              <p:nvPr/>
            </p:nvGrpSpPr>
            <p:grpSpPr>
              <a:xfrm>
                <a:off x="809490" y="4422762"/>
                <a:ext cx="276736" cy="161295"/>
                <a:chOff x="979249" y="3286359"/>
                <a:chExt cx="276736" cy="161295"/>
              </a:xfrm>
            </p:grpSpPr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xmlns="" id="{4A48DA1D-3963-4B5C-9C67-4E7948D5B448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xmlns="" id="{C02D3988-A0D3-455F-9F15-67E4A83E90C9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xmlns="" id="{99821527-D746-45A7-815D-93EFE33DA822}"/>
                  </a:ext>
                </a:extLst>
              </p:cNvPr>
              <p:cNvGrpSpPr/>
              <p:nvPr/>
            </p:nvGrpSpPr>
            <p:grpSpPr>
              <a:xfrm>
                <a:off x="861878" y="4021418"/>
                <a:ext cx="276736" cy="161295"/>
                <a:chOff x="979249" y="3286359"/>
                <a:chExt cx="276736" cy="161295"/>
              </a:xfrm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xmlns="" id="{1EB2685D-CB3A-4272-B795-5EC6D6BACDBF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xmlns="" id="{31B326F3-EB74-4902-9BEB-CA138A4969DD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xmlns="" id="{99483FA8-42F2-46E3-84AC-181839C50550}"/>
                  </a:ext>
                </a:extLst>
              </p:cNvPr>
              <p:cNvGrpSpPr/>
              <p:nvPr/>
            </p:nvGrpSpPr>
            <p:grpSpPr>
              <a:xfrm>
                <a:off x="1299618" y="3860832"/>
                <a:ext cx="276736" cy="161295"/>
                <a:chOff x="979249" y="3286359"/>
                <a:chExt cx="276736" cy="161295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xmlns="" id="{81381BEE-8B9A-4BA9-B665-9AD8CE124649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xmlns="" id="{80360CDA-D078-46B6-B9FD-F8FBF03B639F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xmlns="" id="{B9E2728C-A068-4D0B-8275-CE571AC98A86}"/>
                  </a:ext>
                </a:extLst>
              </p:cNvPr>
              <p:cNvGrpSpPr/>
              <p:nvPr/>
            </p:nvGrpSpPr>
            <p:grpSpPr>
              <a:xfrm>
                <a:off x="1189333" y="4159464"/>
                <a:ext cx="276736" cy="161295"/>
                <a:chOff x="979249" y="3286359"/>
                <a:chExt cx="276736" cy="161295"/>
              </a:xfrm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xmlns="" id="{3007AEBA-1810-4579-88A9-24222D1B0D0C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xmlns="" id="{4D1B1B81-DF8A-4C7F-A303-E70D4FDD1118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xmlns="" id="{15A3B7BE-5C5E-4ACD-A42A-F23106A1603C}"/>
                  </a:ext>
                </a:extLst>
              </p:cNvPr>
              <p:cNvGrpSpPr/>
              <p:nvPr/>
            </p:nvGrpSpPr>
            <p:grpSpPr>
              <a:xfrm>
                <a:off x="1393240" y="4421433"/>
                <a:ext cx="276736" cy="161295"/>
                <a:chOff x="979249" y="3286359"/>
                <a:chExt cx="276736" cy="161295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xmlns="" id="{04A8DD09-F8E7-433C-8CBA-10C833625E8F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xmlns="" id="{6665793A-7B3B-4CD0-83EA-0E3F628E954C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xmlns="" id="{9A84E209-2B19-46AC-9B82-85A5BD76C044}"/>
                  </a:ext>
                </a:extLst>
              </p:cNvPr>
              <p:cNvGrpSpPr/>
              <p:nvPr/>
            </p:nvGrpSpPr>
            <p:grpSpPr>
              <a:xfrm>
                <a:off x="1591367" y="4074825"/>
                <a:ext cx="276736" cy="161295"/>
                <a:chOff x="979249" y="3286359"/>
                <a:chExt cx="276736" cy="161295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xmlns="" id="{B617DC16-E969-4A65-9FD6-46648B543082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xmlns="" id="{B10D0746-16A7-4679-9824-C2BC5535A246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xmlns="" id="{43304383-B19E-4EF4-AD60-A37DD307D1A2}"/>
                  </a:ext>
                </a:extLst>
              </p:cNvPr>
              <p:cNvGrpSpPr/>
              <p:nvPr/>
            </p:nvGrpSpPr>
            <p:grpSpPr>
              <a:xfrm>
                <a:off x="1812752" y="3828508"/>
                <a:ext cx="276736" cy="161295"/>
                <a:chOff x="979249" y="3286359"/>
                <a:chExt cx="276736" cy="161295"/>
              </a:xfrm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xmlns="" id="{BBE167F4-9D41-4488-B7A4-E604127DF202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xmlns="" id="{86C9252C-89E4-4BF1-BD38-622276C7ED14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xmlns="" id="{2BFA8A8C-27ED-4F0F-8C65-A043A27A8D3B}"/>
                  </a:ext>
                </a:extLst>
              </p:cNvPr>
              <p:cNvGrpSpPr/>
              <p:nvPr/>
            </p:nvGrpSpPr>
            <p:grpSpPr>
              <a:xfrm>
                <a:off x="1867668" y="4361520"/>
                <a:ext cx="276736" cy="161295"/>
                <a:chOff x="979249" y="3286359"/>
                <a:chExt cx="276736" cy="161295"/>
              </a:xfrm>
            </p:grpSpPr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xmlns="" id="{13CCA255-B823-4852-BA98-7AA5B967FF87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xmlns="" id="{D119C7F6-3C32-4730-9185-52C1D60DA5D7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FA3C504D-8855-415A-A6C0-38F2DA037F7C}"/>
                  </a:ext>
                </a:extLst>
              </p:cNvPr>
              <p:cNvSpPr txBox="1"/>
              <p:nvPr/>
            </p:nvSpPr>
            <p:spPr>
              <a:xfrm>
                <a:off x="2199782" y="4106056"/>
                <a:ext cx="267075" cy="152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rPr>
                  <a:t>MM</a:t>
                </a:r>
                <a:endParaRPr lang="ko-KR" altLang="en-US" sz="5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6" name="자유형 45">
                <a:extLst>
                  <a:ext uri="{FF2B5EF4-FFF2-40B4-BE49-F238E27FC236}">
                    <a16:creationId xmlns:a16="http://schemas.microsoft.com/office/drawing/2014/main" xmlns="" id="{D7E41FC0-85B1-4FA6-866D-19E89CD08E6D}"/>
                  </a:ext>
                </a:extLst>
              </p:cNvPr>
              <p:cNvSpPr/>
              <p:nvPr/>
            </p:nvSpPr>
            <p:spPr>
              <a:xfrm>
                <a:off x="954191" y="4174878"/>
                <a:ext cx="38100" cy="252413"/>
              </a:xfrm>
              <a:custGeom>
                <a:avLst/>
                <a:gdLst>
                  <a:gd name="connsiteX0" fmla="*/ 0 w 38100"/>
                  <a:gd name="connsiteY0" fmla="*/ 252413 h 252413"/>
                  <a:gd name="connsiteX1" fmla="*/ 38100 w 38100"/>
                  <a:gd name="connsiteY1" fmla="*/ 0 h 252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252413">
                    <a:moveTo>
                      <a:pt x="0" y="252413"/>
                    </a:moveTo>
                    <a:lnTo>
                      <a:pt x="38100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7" name="자유형 46">
                <a:extLst>
                  <a:ext uri="{FF2B5EF4-FFF2-40B4-BE49-F238E27FC236}">
                    <a16:creationId xmlns:a16="http://schemas.microsoft.com/office/drawing/2014/main" xmlns="" id="{C28F8307-75E0-4D44-AF83-0C852E0AC002}"/>
                  </a:ext>
                </a:extLst>
              </p:cNvPr>
              <p:cNvSpPr/>
              <p:nvPr/>
            </p:nvSpPr>
            <p:spPr>
              <a:xfrm>
                <a:off x="1056585" y="3953422"/>
                <a:ext cx="309562" cy="100012"/>
              </a:xfrm>
              <a:custGeom>
                <a:avLst/>
                <a:gdLst>
                  <a:gd name="connsiteX0" fmla="*/ 0 w 309562"/>
                  <a:gd name="connsiteY0" fmla="*/ 100012 h 100012"/>
                  <a:gd name="connsiteX1" fmla="*/ 309562 w 309562"/>
                  <a:gd name="connsiteY1" fmla="*/ 0 h 10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562" h="100012">
                    <a:moveTo>
                      <a:pt x="0" y="100012"/>
                    </a:moveTo>
                    <a:lnTo>
                      <a:pt x="309562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8" name="자유형 47">
                <a:extLst>
                  <a:ext uri="{FF2B5EF4-FFF2-40B4-BE49-F238E27FC236}">
                    <a16:creationId xmlns:a16="http://schemas.microsoft.com/office/drawing/2014/main" xmlns="" id="{9F062DD9-4A73-4D95-8089-92FC82ACB845}"/>
                  </a:ext>
                </a:extLst>
              </p:cNvPr>
              <p:cNvSpPr/>
              <p:nvPr/>
            </p:nvSpPr>
            <p:spPr>
              <a:xfrm>
                <a:off x="1509022" y="3901034"/>
                <a:ext cx="369094" cy="21432"/>
              </a:xfrm>
              <a:custGeom>
                <a:avLst/>
                <a:gdLst>
                  <a:gd name="connsiteX0" fmla="*/ 0 w 369094"/>
                  <a:gd name="connsiteY0" fmla="*/ 21432 h 21432"/>
                  <a:gd name="connsiteX1" fmla="*/ 369094 w 369094"/>
                  <a:gd name="connsiteY1" fmla="*/ 0 h 2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9094" h="21432">
                    <a:moveTo>
                      <a:pt x="0" y="21432"/>
                    </a:moveTo>
                    <a:lnTo>
                      <a:pt x="369094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9" name="자유형 48">
                <a:extLst>
                  <a:ext uri="{FF2B5EF4-FFF2-40B4-BE49-F238E27FC236}">
                    <a16:creationId xmlns:a16="http://schemas.microsoft.com/office/drawing/2014/main" xmlns="" id="{034F5A50-C52C-4CC2-9E6B-BE2A64C73357}"/>
                  </a:ext>
                </a:extLst>
              </p:cNvPr>
              <p:cNvSpPr/>
              <p:nvPr/>
            </p:nvSpPr>
            <p:spPr>
              <a:xfrm>
                <a:off x="1070872" y="4141541"/>
                <a:ext cx="188119" cy="69056"/>
              </a:xfrm>
              <a:custGeom>
                <a:avLst/>
                <a:gdLst>
                  <a:gd name="connsiteX0" fmla="*/ 0 w 188119"/>
                  <a:gd name="connsiteY0" fmla="*/ 0 h 69056"/>
                  <a:gd name="connsiteX1" fmla="*/ 188119 w 188119"/>
                  <a:gd name="connsiteY1" fmla="*/ 69056 h 69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8119" h="69056">
                    <a:moveTo>
                      <a:pt x="0" y="0"/>
                    </a:moveTo>
                    <a:lnTo>
                      <a:pt x="188119" y="69056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0" name="자유형 49">
                <a:extLst>
                  <a:ext uri="{FF2B5EF4-FFF2-40B4-BE49-F238E27FC236}">
                    <a16:creationId xmlns:a16="http://schemas.microsoft.com/office/drawing/2014/main" xmlns="" id="{CA66932A-17E7-49C1-B89C-B4F6732F8804}"/>
                  </a:ext>
                </a:extLst>
              </p:cNvPr>
              <p:cNvSpPr/>
              <p:nvPr/>
            </p:nvSpPr>
            <p:spPr>
              <a:xfrm>
                <a:off x="1347097" y="4020097"/>
                <a:ext cx="71438" cy="147637"/>
              </a:xfrm>
              <a:custGeom>
                <a:avLst/>
                <a:gdLst>
                  <a:gd name="connsiteX0" fmla="*/ 0 w 71438"/>
                  <a:gd name="connsiteY0" fmla="*/ 147637 h 147637"/>
                  <a:gd name="connsiteX1" fmla="*/ 71438 w 71438"/>
                  <a:gd name="connsiteY1" fmla="*/ 0 h 14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8" h="147637">
                    <a:moveTo>
                      <a:pt x="0" y="147637"/>
                    </a:moveTo>
                    <a:lnTo>
                      <a:pt x="71438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1" name="자유형 50">
                <a:extLst>
                  <a:ext uri="{FF2B5EF4-FFF2-40B4-BE49-F238E27FC236}">
                    <a16:creationId xmlns:a16="http://schemas.microsoft.com/office/drawing/2014/main" xmlns="" id="{BFFDF96C-7EEC-45D8-A576-FE83849DE08B}"/>
                  </a:ext>
                </a:extLst>
              </p:cNvPr>
              <p:cNvSpPr/>
              <p:nvPr/>
            </p:nvSpPr>
            <p:spPr>
              <a:xfrm>
                <a:off x="1494735" y="3993903"/>
                <a:ext cx="173831" cy="116681"/>
              </a:xfrm>
              <a:custGeom>
                <a:avLst/>
                <a:gdLst>
                  <a:gd name="connsiteX0" fmla="*/ 0 w 173831"/>
                  <a:gd name="connsiteY0" fmla="*/ 0 h 116681"/>
                  <a:gd name="connsiteX1" fmla="*/ 173831 w 173831"/>
                  <a:gd name="connsiteY1" fmla="*/ 116681 h 11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3831" h="116681">
                    <a:moveTo>
                      <a:pt x="0" y="0"/>
                    </a:moveTo>
                    <a:lnTo>
                      <a:pt x="173831" y="116681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2" name="자유형 51">
                <a:extLst>
                  <a:ext uri="{FF2B5EF4-FFF2-40B4-BE49-F238E27FC236}">
                    <a16:creationId xmlns:a16="http://schemas.microsoft.com/office/drawing/2014/main" xmlns="" id="{D6516BF2-EDF4-493C-BEC3-24ABBE3D2142}"/>
                  </a:ext>
                </a:extLst>
              </p:cNvPr>
              <p:cNvSpPr/>
              <p:nvPr/>
            </p:nvSpPr>
            <p:spPr>
              <a:xfrm>
                <a:off x="1785247" y="3979616"/>
                <a:ext cx="128588" cy="126206"/>
              </a:xfrm>
              <a:custGeom>
                <a:avLst/>
                <a:gdLst>
                  <a:gd name="connsiteX0" fmla="*/ 128588 w 128588"/>
                  <a:gd name="connsiteY0" fmla="*/ 0 h 126206"/>
                  <a:gd name="connsiteX1" fmla="*/ 0 w 128588"/>
                  <a:gd name="connsiteY1" fmla="*/ 126206 h 126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88" h="126206">
                    <a:moveTo>
                      <a:pt x="128588" y="0"/>
                    </a:moveTo>
                    <a:lnTo>
                      <a:pt x="0" y="126206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3" name="자유형 52">
                <a:extLst>
                  <a:ext uri="{FF2B5EF4-FFF2-40B4-BE49-F238E27FC236}">
                    <a16:creationId xmlns:a16="http://schemas.microsoft.com/office/drawing/2014/main" xmlns="" id="{994E3886-3C8A-4A3D-BEF3-434E63CD0AB6}"/>
                  </a:ext>
                </a:extLst>
              </p:cNvPr>
              <p:cNvSpPr/>
              <p:nvPr/>
            </p:nvSpPr>
            <p:spPr>
              <a:xfrm>
                <a:off x="1404247" y="4179641"/>
                <a:ext cx="254794" cy="69056"/>
              </a:xfrm>
              <a:custGeom>
                <a:avLst/>
                <a:gdLst>
                  <a:gd name="connsiteX0" fmla="*/ 0 w 254794"/>
                  <a:gd name="connsiteY0" fmla="*/ 69056 h 69056"/>
                  <a:gd name="connsiteX1" fmla="*/ 254794 w 254794"/>
                  <a:gd name="connsiteY1" fmla="*/ 0 h 69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794" h="69056">
                    <a:moveTo>
                      <a:pt x="0" y="69056"/>
                    </a:moveTo>
                    <a:lnTo>
                      <a:pt x="254794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4" name="자유형 53">
                <a:extLst>
                  <a:ext uri="{FF2B5EF4-FFF2-40B4-BE49-F238E27FC236}">
                    <a16:creationId xmlns:a16="http://schemas.microsoft.com/office/drawing/2014/main" xmlns="" id="{C4345F9B-CB97-431D-ADD5-A14E87F0042B}"/>
                  </a:ext>
                </a:extLst>
              </p:cNvPr>
              <p:cNvSpPr/>
              <p:nvPr/>
            </p:nvSpPr>
            <p:spPr>
              <a:xfrm>
                <a:off x="1787629" y="4205834"/>
                <a:ext cx="171450" cy="180975"/>
              </a:xfrm>
              <a:custGeom>
                <a:avLst/>
                <a:gdLst>
                  <a:gd name="connsiteX0" fmla="*/ 0 w 171450"/>
                  <a:gd name="connsiteY0" fmla="*/ 0 h 180975"/>
                  <a:gd name="connsiteX1" fmla="*/ 171450 w 171450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450" h="180975">
                    <a:moveTo>
                      <a:pt x="0" y="0"/>
                    </a:moveTo>
                    <a:lnTo>
                      <a:pt x="171450" y="180975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5" name="자유형 54">
                <a:extLst>
                  <a:ext uri="{FF2B5EF4-FFF2-40B4-BE49-F238E27FC236}">
                    <a16:creationId xmlns:a16="http://schemas.microsoft.com/office/drawing/2014/main" xmlns="" id="{93E2A84F-F197-4DB3-8103-464858B86B88}"/>
                  </a:ext>
                </a:extLst>
              </p:cNvPr>
              <p:cNvSpPr/>
              <p:nvPr/>
            </p:nvSpPr>
            <p:spPr>
              <a:xfrm>
                <a:off x="1980510" y="3984378"/>
                <a:ext cx="33337" cy="385763"/>
              </a:xfrm>
              <a:custGeom>
                <a:avLst/>
                <a:gdLst>
                  <a:gd name="connsiteX0" fmla="*/ 0 w 33337"/>
                  <a:gd name="connsiteY0" fmla="*/ 0 h 385763"/>
                  <a:gd name="connsiteX1" fmla="*/ 33337 w 33337"/>
                  <a:gd name="connsiteY1" fmla="*/ 385763 h 385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5763">
                    <a:moveTo>
                      <a:pt x="0" y="0"/>
                    </a:moveTo>
                    <a:lnTo>
                      <a:pt x="33337" y="385763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6" name="자유형 55">
                <a:extLst>
                  <a:ext uri="{FF2B5EF4-FFF2-40B4-BE49-F238E27FC236}">
                    <a16:creationId xmlns:a16="http://schemas.microsoft.com/office/drawing/2014/main" xmlns="" id="{368D8658-DE82-4BB6-96F9-0C937DEC91B1}"/>
                  </a:ext>
                </a:extLst>
              </p:cNvPr>
              <p:cNvSpPr/>
              <p:nvPr/>
            </p:nvSpPr>
            <p:spPr>
              <a:xfrm>
                <a:off x="2025754" y="3910559"/>
                <a:ext cx="247650" cy="200025"/>
              </a:xfrm>
              <a:custGeom>
                <a:avLst/>
                <a:gdLst>
                  <a:gd name="connsiteX0" fmla="*/ 0 w 247650"/>
                  <a:gd name="connsiteY0" fmla="*/ 0 h 200025"/>
                  <a:gd name="connsiteX1" fmla="*/ 247650 w 247650"/>
                  <a:gd name="connsiteY1" fmla="*/ 200025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00025">
                    <a:moveTo>
                      <a:pt x="0" y="0"/>
                    </a:moveTo>
                    <a:lnTo>
                      <a:pt x="247650" y="200025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7" name="자유형 56">
                <a:extLst>
                  <a:ext uri="{FF2B5EF4-FFF2-40B4-BE49-F238E27FC236}">
                    <a16:creationId xmlns:a16="http://schemas.microsoft.com/office/drawing/2014/main" xmlns="" id="{DCE9DD19-D7B9-4FF5-8484-E16BCD912ADB}"/>
                  </a:ext>
                </a:extLst>
              </p:cNvPr>
              <p:cNvSpPr/>
              <p:nvPr/>
            </p:nvSpPr>
            <p:spPr>
              <a:xfrm>
                <a:off x="2080522" y="4267747"/>
                <a:ext cx="190500" cy="157162"/>
              </a:xfrm>
              <a:custGeom>
                <a:avLst/>
                <a:gdLst>
                  <a:gd name="connsiteX0" fmla="*/ 0 w 190500"/>
                  <a:gd name="connsiteY0" fmla="*/ 157162 h 157162"/>
                  <a:gd name="connsiteX1" fmla="*/ 190500 w 190500"/>
                  <a:gd name="connsiteY1" fmla="*/ 0 h 157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 h="157162">
                    <a:moveTo>
                      <a:pt x="0" y="157162"/>
                    </a:moveTo>
                    <a:lnTo>
                      <a:pt x="190500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8" name="자유형 57">
                <a:extLst>
                  <a:ext uri="{FF2B5EF4-FFF2-40B4-BE49-F238E27FC236}">
                    <a16:creationId xmlns:a16="http://schemas.microsoft.com/office/drawing/2014/main" xmlns="" id="{BD95C861-BC7B-433A-BEEA-A9E75420CBF6}"/>
                  </a:ext>
                </a:extLst>
              </p:cNvPr>
              <p:cNvSpPr/>
              <p:nvPr/>
            </p:nvSpPr>
            <p:spPr>
              <a:xfrm>
                <a:off x="1809060" y="4160591"/>
                <a:ext cx="461962" cy="23812"/>
              </a:xfrm>
              <a:custGeom>
                <a:avLst/>
                <a:gdLst>
                  <a:gd name="connsiteX0" fmla="*/ 0 w 461962"/>
                  <a:gd name="connsiteY0" fmla="*/ 0 h 23812"/>
                  <a:gd name="connsiteX1" fmla="*/ 461962 w 461962"/>
                  <a:gd name="connsiteY1" fmla="*/ 23812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62" h="23812">
                    <a:moveTo>
                      <a:pt x="0" y="0"/>
                    </a:moveTo>
                    <a:lnTo>
                      <a:pt x="461962" y="23812"/>
                    </a:lnTo>
                  </a:path>
                </a:pathLst>
              </a:custGeom>
              <a:ln w="1905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9" name="자유형 58">
                <a:extLst>
                  <a:ext uri="{FF2B5EF4-FFF2-40B4-BE49-F238E27FC236}">
                    <a16:creationId xmlns:a16="http://schemas.microsoft.com/office/drawing/2014/main" xmlns="" id="{EF18E991-EEE2-44DF-AD58-38BCBAA398EE}"/>
                  </a:ext>
                </a:extLst>
              </p:cNvPr>
              <p:cNvSpPr/>
              <p:nvPr/>
            </p:nvSpPr>
            <p:spPr>
              <a:xfrm>
                <a:off x="1020866" y="4284416"/>
                <a:ext cx="240506" cy="192881"/>
              </a:xfrm>
              <a:custGeom>
                <a:avLst/>
                <a:gdLst>
                  <a:gd name="connsiteX0" fmla="*/ 0 w 240506"/>
                  <a:gd name="connsiteY0" fmla="*/ 192881 h 192881"/>
                  <a:gd name="connsiteX1" fmla="*/ 240506 w 240506"/>
                  <a:gd name="connsiteY1" fmla="*/ 0 h 19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506" h="192881">
                    <a:moveTo>
                      <a:pt x="0" y="192881"/>
                    </a:moveTo>
                    <a:lnTo>
                      <a:pt x="240506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0" name="자유형 59">
                <a:extLst>
                  <a:ext uri="{FF2B5EF4-FFF2-40B4-BE49-F238E27FC236}">
                    <a16:creationId xmlns:a16="http://schemas.microsoft.com/office/drawing/2014/main" xmlns="" id="{F05C1BFE-448F-4740-A451-31DFE964489B}"/>
                  </a:ext>
                </a:extLst>
              </p:cNvPr>
              <p:cNvSpPr/>
              <p:nvPr/>
            </p:nvSpPr>
            <p:spPr>
              <a:xfrm>
                <a:off x="1606654" y="4463009"/>
                <a:ext cx="328612" cy="45244"/>
              </a:xfrm>
              <a:custGeom>
                <a:avLst/>
                <a:gdLst>
                  <a:gd name="connsiteX0" fmla="*/ 0 w 328612"/>
                  <a:gd name="connsiteY0" fmla="*/ 45244 h 45244"/>
                  <a:gd name="connsiteX1" fmla="*/ 328612 w 328612"/>
                  <a:gd name="connsiteY1" fmla="*/ 0 h 4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8612" h="45244">
                    <a:moveTo>
                      <a:pt x="0" y="45244"/>
                    </a:moveTo>
                    <a:lnTo>
                      <a:pt x="328612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1" name="자유형 60">
                <a:extLst>
                  <a:ext uri="{FF2B5EF4-FFF2-40B4-BE49-F238E27FC236}">
                    <a16:creationId xmlns:a16="http://schemas.microsoft.com/office/drawing/2014/main" xmlns="" id="{9BCDB108-A751-4E9E-9224-D4D26D7944A6}"/>
                  </a:ext>
                </a:extLst>
              </p:cNvPr>
              <p:cNvSpPr/>
              <p:nvPr/>
            </p:nvSpPr>
            <p:spPr>
              <a:xfrm>
                <a:off x="1570935" y="4227266"/>
                <a:ext cx="130969" cy="214312"/>
              </a:xfrm>
              <a:custGeom>
                <a:avLst/>
                <a:gdLst>
                  <a:gd name="connsiteX0" fmla="*/ 0 w 130969"/>
                  <a:gd name="connsiteY0" fmla="*/ 214312 h 214312"/>
                  <a:gd name="connsiteX1" fmla="*/ 130969 w 130969"/>
                  <a:gd name="connsiteY1" fmla="*/ 0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969" h="214312">
                    <a:moveTo>
                      <a:pt x="0" y="214312"/>
                    </a:moveTo>
                    <a:lnTo>
                      <a:pt x="130969" y="0"/>
                    </a:lnTo>
                  </a:path>
                </a:pathLst>
              </a:custGeom>
              <a:ln w="1905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2" name="자유형 61">
                <a:extLst>
                  <a:ext uri="{FF2B5EF4-FFF2-40B4-BE49-F238E27FC236}">
                    <a16:creationId xmlns:a16="http://schemas.microsoft.com/office/drawing/2014/main" xmlns="" id="{CAA8A8B7-EB5C-4048-B10F-4319DA63E797}"/>
                  </a:ext>
                </a:extLst>
              </p:cNvPr>
              <p:cNvSpPr/>
              <p:nvPr/>
            </p:nvSpPr>
            <p:spPr>
              <a:xfrm>
                <a:off x="1363766" y="4308228"/>
                <a:ext cx="121444" cy="142875"/>
              </a:xfrm>
              <a:custGeom>
                <a:avLst/>
                <a:gdLst>
                  <a:gd name="connsiteX0" fmla="*/ 0 w 121444"/>
                  <a:gd name="connsiteY0" fmla="*/ 0 h 142875"/>
                  <a:gd name="connsiteX1" fmla="*/ 121444 w 121444"/>
                  <a:gd name="connsiteY1" fmla="*/ 14287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444" h="142875">
                    <a:moveTo>
                      <a:pt x="0" y="0"/>
                    </a:moveTo>
                    <a:lnTo>
                      <a:pt x="121444" y="142875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3" name="자유형 62">
                <a:extLst>
                  <a:ext uri="{FF2B5EF4-FFF2-40B4-BE49-F238E27FC236}">
                    <a16:creationId xmlns:a16="http://schemas.microsoft.com/office/drawing/2014/main" xmlns="" id="{B039CD4F-63A4-464E-88C7-C58CE80DD581}"/>
                  </a:ext>
                </a:extLst>
              </p:cNvPr>
              <p:cNvSpPr/>
              <p:nvPr/>
            </p:nvSpPr>
            <p:spPr>
              <a:xfrm>
                <a:off x="1016104" y="4520159"/>
                <a:ext cx="440531" cy="21432"/>
              </a:xfrm>
              <a:custGeom>
                <a:avLst/>
                <a:gdLst>
                  <a:gd name="connsiteX0" fmla="*/ 0 w 440531"/>
                  <a:gd name="connsiteY0" fmla="*/ 21432 h 21432"/>
                  <a:gd name="connsiteX1" fmla="*/ 440531 w 440531"/>
                  <a:gd name="connsiteY1" fmla="*/ 0 h 2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0531" h="21432">
                    <a:moveTo>
                      <a:pt x="0" y="21432"/>
                    </a:moveTo>
                    <a:lnTo>
                      <a:pt x="440531" y="0"/>
                    </a:lnTo>
                  </a:path>
                </a:pathLst>
              </a:custGeom>
              <a:ln w="1905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xmlns="" id="{98CEB75E-9FCD-496D-A720-0A5FE5AF319E}"/>
                </a:ext>
              </a:extLst>
            </p:cNvPr>
            <p:cNvGrpSpPr/>
            <p:nvPr/>
          </p:nvGrpSpPr>
          <p:grpSpPr>
            <a:xfrm>
              <a:off x="2988216" y="3216814"/>
              <a:ext cx="1800996" cy="773700"/>
              <a:chOff x="2988216" y="3215658"/>
              <a:chExt cx="1800996" cy="773700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xmlns="" id="{CF48C009-4FE5-4E0B-892F-CC6A3BA4B780}"/>
                  </a:ext>
                </a:extLst>
              </p:cNvPr>
              <p:cNvGrpSpPr/>
              <p:nvPr/>
            </p:nvGrpSpPr>
            <p:grpSpPr>
              <a:xfrm>
                <a:off x="2988216" y="3215658"/>
                <a:ext cx="1800996" cy="773700"/>
                <a:chOff x="2837613" y="3828508"/>
                <a:chExt cx="1800996" cy="773700"/>
              </a:xfrm>
            </p:grpSpPr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xmlns="" id="{79B54B12-BA1C-467A-AA27-E79049A59503}"/>
                    </a:ext>
                  </a:extLst>
                </p:cNvPr>
                <p:cNvSpPr/>
                <p:nvPr/>
              </p:nvSpPr>
              <p:spPr>
                <a:xfrm>
                  <a:off x="4441889" y="4114038"/>
                  <a:ext cx="153314" cy="15331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xmlns="" id="{DCD76254-FABC-42B9-8BC3-C2743E666F5D}"/>
                    </a:ext>
                  </a:extLst>
                </p:cNvPr>
                <p:cNvGrpSpPr/>
                <p:nvPr/>
              </p:nvGrpSpPr>
              <p:grpSpPr>
                <a:xfrm>
                  <a:off x="2981242" y="4422762"/>
                  <a:ext cx="276736" cy="161295"/>
                  <a:chOff x="979249" y="3286359"/>
                  <a:chExt cx="276736" cy="161295"/>
                </a:xfrm>
              </p:grpSpPr>
              <p:sp>
                <p:nvSpPr>
                  <p:cNvPr id="120" name="타원 119">
                    <a:extLst>
                      <a:ext uri="{FF2B5EF4-FFF2-40B4-BE49-F238E27FC236}">
                        <a16:creationId xmlns:a16="http://schemas.microsoft.com/office/drawing/2014/main" xmlns="" id="{D67343CF-E098-472A-A20C-2E09D67AC8CB}"/>
                      </a:ext>
                    </a:extLst>
                  </p:cNvPr>
                  <p:cNvSpPr/>
                  <p:nvPr/>
                </p:nvSpPr>
                <p:spPr>
                  <a:xfrm>
                    <a:off x="1040960" y="3294340"/>
                    <a:ext cx="153314" cy="15331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ko-KR" altLang="en-US" sz="1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xmlns="" id="{A80BBCA2-457A-4479-B16A-8B318CF275BF}"/>
                      </a:ext>
                    </a:extLst>
                  </p:cNvPr>
                  <p:cNvSpPr txBox="1"/>
                  <p:nvPr/>
                </p:nvSpPr>
                <p:spPr>
                  <a:xfrm>
                    <a:off x="979249" y="3286359"/>
                    <a:ext cx="276736" cy="1528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rPr>
                      <a:t>SM</a:t>
                    </a:r>
                    <a:endParaRPr lang="ko-KR" altLang="en-US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xmlns="" id="{0E205C37-A862-4772-8B7A-5C06AAC21D31}"/>
                    </a:ext>
                  </a:extLst>
                </p:cNvPr>
                <p:cNvGrpSpPr/>
                <p:nvPr/>
              </p:nvGrpSpPr>
              <p:grpSpPr>
                <a:xfrm>
                  <a:off x="3033630" y="4021418"/>
                  <a:ext cx="276736" cy="161295"/>
                  <a:chOff x="979249" y="3286359"/>
                  <a:chExt cx="276736" cy="161295"/>
                </a:xfrm>
              </p:grpSpPr>
              <p:sp>
                <p:nvSpPr>
                  <p:cNvPr id="118" name="타원 117">
                    <a:extLst>
                      <a:ext uri="{FF2B5EF4-FFF2-40B4-BE49-F238E27FC236}">
                        <a16:creationId xmlns:a16="http://schemas.microsoft.com/office/drawing/2014/main" xmlns="" id="{EE3C01F6-502A-4CA8-80BA-52F928727E9A}"/>
                      </a:ext>
                    </a:extLst>
                  </p:cNvPr>
                  <p:cNvSpPr/>
                  <p:nvPr/>
                </p:nvSpPr>
                <p:spPr>
                  <a:xfrm>
                    <a:off x="1040960" y="3294340"/>
                    <a:ext cx="153314" cy="153314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ko-KR" altLang="en-US" sz="1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xmlns="" id="{64A91969-0722-434E-9BD0-BED657245E3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249" y="3286359"/>
                    <a:ext cx="276736" cy="1528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rPr>
                      <a:t>SM</a:t>
                    </a:r>
                    <a:endParaRPr lang="ko-KR" altLang="en-US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xmlns="" id="{41AE4F10-CA49-4470-938D-D7F1B6BA9FCC}"/>
                    </a:ext>
                  </a:extLst>
                </p:cNvPr>
                <p:cNvGrpSpPr/>
                <p:nvPr/>
              </p:nvGrpSpPr>
              <p:grpSpPr>
                <a:xfrm>
                  <a:off x="3471370" y="3860832"/>
                  <a:ext cx="276736" cy="161295"/>
                  <a:chOff x="979249" y="3286359"/>
                  <a:chExt cx="276736" cy="161295"/>
                </a:xfrm>
              </p:grpSpPr>
              <p:sp>
                <p:nvSpPr>
                  <p:cNvPr id="116" name="타원 115">
                    <a:extLst>
                      <a:ext uri="{FF2B5EF4-FFF2-40B4-BE49-F238E27FC236}">
                        <a16:creationId xmlns:a16="http://schemas.microsoft.com/office/drawing/2014/main" xmlns="" id="{769B4C50-D66B-4C21-AEEC-A114ACCF2807}"/>
                      </a:ext>
                    </a:extLst>
                  </p:cNvPr>
                  <p:cNvSpPr/>
                  <p:nvPr/>
                </p:nvSpPr>
                <p:spPr>
                  <a:xfrm>
                    <a:off x="1040960" y="3294340"/>
                    <a:ext cx="153314" cy="15331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ko-KR" altLang="en-US" sz="1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xmlns="" id="{0BC643E0-199B-42E6-B73C-7FEBBEF7BC00}"/>
                      </a:ext>
                    </a:extLst>
                  </p:cNvPr>
                  <p:cNvSpPr txBox="1"/>
                  <p:nvPr/>
                </p:nvSpPr>
                <p:spPr>
                  <a:xfrm>
                    <a:off x="979249" y="3286359"/>
                    <a:ext cx="276736" cy="1528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rPr>
                      <a:t>SM</a:t>
                    </a:r>
                    <a:endParaRPr lang="ko-KR" altLang="en-US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xmlns="" id="{0EB4D407-9E1F-41AC-8C9B-ADB4B447626C}"/>
                    </a:ext>
                  </a:extLst>
                </p:cNvPr>
                <p:cNvGrpSpPr/>
                <p:nvPr/>
              </p:nvGrpSpPr>
              <p:grpSpPr>
                <a:xfrm>
                  <a:off x="3361085" y="4159464"/>
                  <a:ext cx="276736" cy="161295"/>
                  <a:chOff x="979249" y="3286359"/>
                  <a:chExt cx="276736" cy="161295"/>
                </a:xfrm>
              </p:grpSpPr>
              <p:sp>
                <p:nvSpPr>
                  <p:cNvPr id="114" name="타원 113">
                    <a:extLst>
                      <a:ext uri="{FF2B5EF4-FFF2-40B4-BE49-F238E27FC236}">
                        <a16:creationId xmlns:a16="http://schemas.microsoft.com/office/drawing/2014/main" xmlns="" id="{2288A490-3DD4-423E-A383-FDD6B411C3F9}"/>
                      </a:ext>
                    </a:extLst>
                  </p:cNvPr>
                  <p:cNvSpPr/>
                  <p:nvPr/>
                </p:nvSpPr>
                <p:spPr>
                  <a:xfrm>
                    <a:off x="1040960" y="3294340"/>
                    <a:ext cx="153314" cy="153314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ko-KR" altLang="en-US" sz="1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xmlns="" id="{5B7CA2A5-C02D-465C-9DD2-8A2512CFA97A}"/>
                      </a:ext>
                    </a:extLst>
                  </p:cNvPr>
                  <p:cNvSpPr txBox="1"/>
                  <p:nvPr/>
                </p:nvSpPr>
                <p:spPr>
                  <a:xfrm>
                    <a:off x="979249" y="3286359"/>
                    <a:ext cx="276736" cy="1528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rPr>
                      <a:t>SM</a:t>
                    </a:r>
                    <a:endParaRPr lang="ko-KR" altLang="en-US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xmlns="" id="{9B9FC90A-6B9B-4701-B701-64D4699B6301}"/>
                    </a:ext>
                  </a:extLst>
                </p:cNvPr>
                <p:cNvGrpSpPr/>
                <p:nvPr/>
              </p:nvGrpSpPr>
              <p:grpSpPr>
                <a:xfrm>
                  <a:off x="3564992" y="4421433"/>
                  <a:ext cx="276736" cy="161295"/>
                  <a:chOff x="979249" y="3286359"/>
                  <a:chExt cx="276736" cy="161295"/>
                </a:xfrm>
              </p:grpSpPr>
              <p:sp>
                <p:nvSpPr>
                  <p:cNvPr id="112" name="타원 111">
                    <a:extLst>
                      <a:ext uri="{FF2B5EF4-FFF2-40B4-BE49-F238E27FC236}">
                        <a16:creationId xmlns:a16="http://schemas.microsoft.com/office/drawing/2014/main" xmlns="" id="{C3817C5C-EE76-4202-BADB-3A9F2D7B8E7C}"/>
                      </a:ext>
                    </a:extLst>
                  </p:cNvPr>
                  <p:cNvSpPr/>
                  <p:nvPr/>
                </p:nvSpPr>
                <p:spPr>
                  <a:xfrm>
                    <a:off x="1040960" y="3294340"/>
                    <a:ext cx="153314" cy="153314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ko-KR" altLang="en-US" sz="1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xmlns="" id="{4E73D9D3-B697-4281-BFBC-371484958035}"/>
                      </a:ext>
                    </a:extLst>
                  </p:cNvPr>
                  <p:cNvSpPr txBox="1"/>
                  <p:nvPr/>
                </p:nvSpPr>
                <p:spPr>
                  <a:xfrm>
                    <a:off x="979249" y="3286359"/>
                    <a:ext cx="276736" cy="1528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rPr>
                      <a:t>SM</a:t>
                    </a:r>
                    <a:endParaRPr lang="ko-KR" altLang="en-US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xmlns="" id="{8E0CD390-5BD3-47A4-92C2-58931AD029FF}"/>
                    </a:ext>
                  </a:extLst>
                </p:cNvPr>
                <p:cNvGrpSpPr/>
                <p:nvPr/>
              </p:nvGrpSpPr>
              <p:grpSpPr>
                <a:xfrm>
                  <a:off x="3763119" y="4074825"/>
                  <a:ext cx="276736" cy="161295"/>
                  <a:chOff x="979249" y="3286359"/>
                  <a:chExt cx="276736" cy="161295"/>
                </a:xfrm>
              </p:grpSpPr>
              <p:sp>
                <p:nvSpPr>
                  <p:cNvPr id="110" name="타원 109">
                    <a:extLst>
                      <a:ext uri="{FF2B5EF4-FFF2-40B4-BE49-F238E27FC236}">
                        <a16:creationId xmlns:a16="http://schemas.microsoft.com/office/drawing/2014/main" xmlns="" id="{13D72760-C0A3-491C-B34D-59D47E106313}"/>
                      </a:ext>
                    </a:extLst>
                  </p:cNvPr>
                  <p:cNvSpPr/>
                  <p:nvPr/>
                </p:nvSpPr>
                <p:spPr>
                  <a:xfrm>
                    <a:off x="1040960" y="3294340"/>
                    <a:ext cx="153314" cy="15331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ko-KR" altLang="en-US" sz="1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xmlns="" id="{0631FEAD-C9B7-4BFD-8571-917260614C2F}"/>
                      </a:ext>
                    </a:extLst>
                  </p:cNvPr>
                  <p:cNvSpPr txBox="1"/>
                  <p:nvPr/>
                </p:nvSpPr>
                <p:spPr>
                  <a:xfrm>
                    <a:off x="979249" y="3286359"/>
                    <a:ext cx="276736" cy="1528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rPr>
                      <a:t>SM</a:t>
                    </a:r>
                    <a:endParaRPr lang="ko-KR" altLang="en-US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xmlns="" id="{B7BB97DC-81E2-4332-B9AB-69B2A9FCD38E}"/>
                    </a:ext>
                  </a:extLst>
                </p:cNvPr>
                <p:cNvGrpSpPr/>
                <p:nvPr/>
              </p:nvGrpSpPr>
              <p:grpSpPr>
                <a:xfrm>
                  <a:off x="3984504" y="3828508"/>
                  <a:ext cx="276736" cy="161295"/>
                  <a:chOff x="979249" y="3286359"/>
                  <a:chExt cx="276736" cy="161295"/>
                </a:xfrm>
              </p:grpSpPr>
              <p:sp>
                <p:nvSpPr>
                  <p:cNvPr id="108" name="타원 107">
                    <a:extLst>
                      <a:ext uri="{FF2B5EF4-FFF2-40B4-BE49-F238E27FC236}">
                        <a16:creationId xmlns:a16="http://schemas.microsoft.com/office/drawing/2014/main" xmlns="" id="{F669D87A-17CE-4D9E-B853-FA8589F6E8F8}"/>
                      </a:ext>
                    </a:extLst>
                  </p:cNvPr>
                  <p:cNvSpPr/>
                  <p:nvPr/>
                </p:nvSpPr>
                <p:spPr>
                  <a:xfrm>
                    <a:off x="1040960" y="3294340"/>
                    <a:ext cx="153314" cy="15331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ko-KR" altLang="en-US" sz="1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xmlns="" id="{42669645-18D8-46A1-B158-75A601F5555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249" y="3286359"/>
                    <a:ext cx="276736" cy="1528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rPr>
                      <a:t>SM</a:t>
                    </a:r>
                    <a:endParaRPr lang="ko-KR" altLang="en-US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xmlns="" id="{FE6FBDFB-A40B-4A6C-BF34-F071137BFDAF}"/>
                    </a:ext>
                  </a:extLst>
                </p:cNvPr>
                <p:cNvGrpSpPr/>
                <p:nvPr/>
              </p:nvGrpSpPr>
              <p:grpSpPr>
                <a:xfrm>
                  <a:off x="4039420" y="4361520"/>
                  <a:ext cx="276736" cy="161295"/>
                  <a:chOff x="979249" y="3286359"/>
                  <a:chExt cx="276736" cy="161295"/>
                </a:xfrm>
              </p:grpSpPr>
              <p:sp>
                <p:nvSpPr>
                  <p:cNvPr id="106" name="타원 105">
                    <a:extLst>
                      <a:ext uri="{FF2B5EF4-FFF2-40B4-BE49-F238E27FC236}">
                        <a16:creationId xmlns:a16="http://schemas.microsoft.com/office/drawing/2014/main" xmlns="" id="{9FDC3836-04C2-4FF9-A2CB-27AF40085EFD}"/>
                      </a:ext>
                    </a:extLst>
                  </p:cNvPr>
                  <p:cNvSpPr/>
                  <p:nvPr/>
                </p:nvSpPr>
                <p:spPr>
                  <a:xfrm>
                    <a:off x="1040960" y="3294340"/>
                    <a:ext cx="153314" cy="15331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ko-KR" altLang="en-US" sz="100" dirty="0"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xmlns="" id="{38FA3DEA-150B-4843-8AD2-73A74520B4C8}"/>
                      </a:ext>
                    </a:extLst>
                  </p:cNvPr>
                  <p:cNvSpPr txBox="1"/>
                  <p:nvPr/>
                </p:nvSpPr>
                <p:spPr>
                  <a:xfrm>
                    <a:off x="979249" y="3286359"/>
                    <a:ext cx="276736" cy="1528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rPr>
                      <a:t>SM</a:t>
                    </a:r>
                    <a:endParaRPr lang="ko-KR" altLang="en-US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endParaRPr>
                  </a:p>
                </p:txBody>
              </p:sp>
            </p:grp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xmlns="" id="{F3A6FB2E-0C21-41F9-8134-3D59E9FBA771}"/>
                    </a:ext>
                  </a:extLst>
                </p:cNvPr>
                <p:cNvSpPr txBox="1"/>
                <p:nvPr/>
              </p:nvSpPr>
              <p:spPr>
                <a:xfrm>
                  <a:off x="4371534" y="4106056"/>
                  <a:ext cx="267075" cy="1528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rPr>
                    <a:t>MM</a:t>
                  </a:r>
                  <a:endParaRPr lang="ko-KR" altLang="en-US" sz="5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84" name="자유형 92">
                  <a:extLst>
                    <a:ext uri="{FF2B5EF4-FFF2-40B4-BE49-F238E27FC236}">
                      <a16:creationId xmlns:a16="http://schemas.microsoft.com/office/drawing/2014/main" xmlns="" id="{55A16D05-1F7F-4408-B7E8-A4FFBF5FCD84}"/>
                    </a:ext>
                  </a:extLst>
                </p:cNvPr>
                <p:cNvSpPr/>
                <p:nvPr/>
              </p:nvSpPr>
              <p:spPr>
                <a:xfrm>
                  <a:off x="3125943" y="4174878"/>
                  <a:ext cx="38100" cy="252413"/>
                </a:xfrm>
                <a:custGeom>
                  <a:avLst/>
                  <a:gdLst>
                    <a:gd name="connsiteX0" fmla="*/ 0 w 38100"/>
                    <a:gd name="connsiteY0" fmla="*/ 252413 h 252413"/>
                    <a:gd name="connsiteX1" fmla="*/ 38100 w 38100"/>
                    <a:gd name="connsiteY1" fmla="*/ 0 h 252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100" h="252413">
                      <a:moveTo>
                        <a:pt x="0" y="252413"/>
                      </a:moveTo>
                      <a:lnTo>
                        <a:pt x="38100" y="0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ko-KR" altLang="en-US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85" name="자유형 93">
                  <a:extLst>
                    <a:ext uri="{FF2B5EF4-FFF2-40B4-BE49-F238E27FC236}">
                      <a16:creationId xmlns:a16="http://schemas.microsoft.com/office/drawing/2014/main" xmlns="" id="{9D5E3607-C190-4F30-A2D2-20B4D56E1DBC}"/>
                    </a:ext>
                  </a:extLst>
                </p:cNvPr>
                <p:cNvSpPr/>
                <p:nvPr/>
              </p:nvSpPr>
              <p:spPr>
                <a:xfrm>
                  <a:off x="3228337" y="3953422"/>
                  <a:ext cx="309562" cy="100012"/>
                </a:xfrm>
                <a:custGeom>
                  <a:avLst/>
                  <a:gdLst>
                    <a:gd name="connsiteX0" fmla="*/ 0 w 309562"/>
                    <a:gd name="connsiteY0" fmla="*/ 100012 h 100012"/>
                    <a:gd name="connsiteX1" fmla="*/ 309562 w 309562"/>
                    <a:gd name="connsiteY1" fmla="*/ 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562" h="100012">
                      <a:moveTo>
                        <a:pt x="0" y="100012"/>
                      </a:moveTo>
                      <a:lnTo>
                        <a:pt x="309562" y="0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ko-KR" altLang="en-US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86" name="자유형 94">
                  <a:extLst>
                    <a:ext uri="{FF2B5EF4-FFF2-40B4-BE49-F238E27FC236}">
                      <a16:creationId xmlns:a16="http://schemas.microsoft.com/office/drawing/2014/main" xmlns="" id="{7585CBBA-3F21-4DC4-952A-F426022F8163}"/>
                    </a:ext>
                  </a:extLst>
                </p:cNvPr>
                <p:cNvSpPr/>
                <p:nvPr/>
              </p:nvSpPr>
              <p:spPr>
                <a:xfrm>
                  <a:off x="3680774" y="3901034"/>
                  <a:ext cx="369094" cy="21432"/>
                </a:xfrm>
                <a:custGeom>
                  <a:avLst/>
                  <a:gdLst>
                    <a:gd name="connsiteX0" fmla="*/ 0 w 369094"/>
                    <a:gd name="connsiteY0" fmla="*/ 21432 h 21432"/>
                    <a:gd name="connsiteX1" fmla="*/ 369094 w 369094"/>
                    <a:gd name="connsiteY1" fmla="*/ 0 h 21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9094" h="21432">
                      <a:moveTo>
                        <a:pt x="0" y="21432"/>
                      </a:moveTo>
                      <a:lnTo>
                        <a:pt x="369094" y="0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ko-KR" altLang="en-US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87" name="자유형 95">
                  <a:extLst>
                    <a:ext uri="{FF2B5EF4-FFF2-40B4-BE49-F238E27FC236}">
                      <a16:creationId xmlns:a16="http://schemas.microsoft.com/office/drawing/2014/main" xmlns="" id="{EA6B2263-4FC8-48ED-82B7-C661121200B1}"/>
                    </a:ext>
                  </a:extLst>
                </p:cNvPr>
                <p:cNvSpPr/>
                <p:nvPr/>
              </p:nvSpPr>
              <p:spPr>
                <a:xfrm>
                  <a:off x="3242624" y="4141541"/>
                  <a:ext cx="188119" cy="69056"/>
                </a:xfrm>
                <a:custGeom>
                  <a:avLst/>
                  <a:gdLst>
                    <a:gd name="connsiteX0" fmla="*/ 0 w 188119"/>
                    <a:gd name="connsiteY0" fmla="*/ 0 h 69056"/>
                    <a:gd name="connsiteX1" fmla="*/ 188119 w 188119"/>
                    <a:gd name="connsiteY1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8119" h="69056">
                      <a:moveTo>
                        <a:pt x="0" y="0"/>
                      </a:moveTo>
                      <a:lnTo>
                        <a:pt x="188119" y="69056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ko-KR" altLang="en-US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88" name="자유형 96">
                  <a:extLst>
                    <a:ext uri="{FF2B5EF4-FFF2-40B4-BE49-F238E27FC236}">
                      <a16:creationId xmlns:a16="http://schemas.microsoft.com/office/drawing/2014/main" xmlns="" id="{365DDE70-139D-4261-B531-087F10873A72}"/>
                    </a:ext>
                  </a:extLst>
                </p:cNvPr>
                <p:cNvSpPr/>
                <p:nvPr/>
              </p:nvSpPr>
              <p:spPr>
                <a:xfrm>
                  <a:off x="3518849" y="4020097"/>
                  <a:ext cx="71438" cy="147637"/>
                </a:xfrm>
                <a:custGeom>
                  <a:avLst/>
                  <a:gdLst>
                    <a:gd name="connsiteX0" fmla="*/ 0 w 71438"/>
                    <a:gd name="connsiteY0" fmla="*/ 147637 h 147637"/>
                    <a:gd name="connsiteX1" fmla="*/ 71438 w 71438"/>
                    <a:gd name="connsiteY1" fmla="*/ 0 h 14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438" h="147637">
                      <a:moveTo>
                        <a:pt x="0" y="147637"/>
                      </a:moveTo>
                      <a:lnTo>
                        <a:pt x="71438" y="0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ko-KR" altLang="en-US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89" name="자유형 97">
                  <a:extLst>
                    <a:ext uri="{FF2B5EF4-FFF2-40B4-BE49-F238E27FC236}">
                      <a16:creationId xmlns:a16="http://schemas.microsoft.com/office/drawing/2014/main" xmlns="" id="{843DCF11-0B49-4C99-91EC-4DF6EB0D4E14}"/>
                    </a:ext>
                  </a:extLst>
                </p:cNvPr>
                <p:cNvSpPr/>
                <p:nvPr/>
              </p:nvSpPr>
              <p:spPr>
                <a:xfrm>
                  <a:off x="3666487" y="3993903"/>
                  <a:ext cx="173831" cy="116681"/>
                </a:xfrm>
                <a:custGeom>
                  <a:avLst/>
                  <a:gdLst>
                    <a:gd name="connsiteX0" fmla="*/ 0 w 173831"/>
                    <a:gd name="connsiteY0" fmla="*/ 0 h 116681"/>
                    <a:gd name="connsiteX1" fmla="*/ 173831 w 173831"/>
                    <a:gd name="connsiteY1" fmla="*/ 116681 h 11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3831" h="116681">
                      <a:moveTo>
                        <a:pt x="0" y="0"/>
                      </a:moveTo>
                      <a:lnTo>
                        <a:pt x="173831" y="116681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ko-KR" altLang="en-US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90" name="자유형 98">
                  <a:extLst>
                    <a:ext uri="{FF2B5EF4-FFF2-40B4-BE49-F238E27FC236}">
                      <a16:creationId xmlns:a16="http://schemas.microsoft.com/office/drawing/2014/main" xmlns="" id="{6BFF28FC-30E2-4E24-A72D-4FF5528AA028}"/>
                    </a:ext>
                  </a:extLst>
                </p:cNvPr>
                <p:cNvSpPr/>
                <p:nvPr/>
              </p:nvSpPr>
              <p:spPr>
                <a:xfrm>
                  <a:off x="3956999" y="3979616"/>
                  <a:ext cx="128588" cy="126206"/>
                </a:xfrm>
                <a:custGeom>
                  <a:avLst/>
                  <a:gdLst>
                    <a:gd name="connsiteX0" fmla="*/ 128588 w 128588"/>
                    <a:gd name="connsiteY0" fmla="*/ 0 h 126206"/>
                    <a:gd name="connsiteX1" fmla="*/ 0 w 128588"/>
                    <a:gd name="connsiteY1" fmla="*/ 126206 h 126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8588" h="126206">
                      <a:moveTo>
                        <a:pt x="128588" y="0"/>
                      </a:moveTo>
                      <a:lnTo>
                        <a:pt x="0" y="126206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ko-KR" altLang="en-US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91" name="자유형 99">
                  <a:extLst>
                    <a:ext uri="{FF2B5EF4-FFF2-40B4-BE49-F238E27FC236}">
                      <a16:creationId xmlns:a16="http://schemas.microsoft.com/office/drawing/2014/main" xmlns="" id="{03F10167-4A8C-4F81-843F-1A7D00062FFC}"/>
                    </a:ext>
                  </a:extLst>
                </p:cNvPr>
                <p:cNvSpPr/>
                <p:nvPr/>
              </p:nvSpPr>
              <p:spPr>
                <a:xfrm>
                  <a:off x="3575999" y="4179641"/>
                  <a:ext cx="254794" cy="69056"/>
                </a:xfrm>
                <a:custGeom>
                  <a:avLst/>
                  <a:gdLst>
                    <a:gd name="connsiteX0" fmla="*/ 0 w 254794"/>
                    <a:gd name="connsiteY0" fmla="*/ 69056 h 69056"/>
                    <a:gd name="connsiteX1" fmla="*/ 254794 w 254794"/>
                    <a:gd name="connsiteY1" fmla="*/ 0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4794" h="69056">
                      <a:moveTo>
                        <a:pt x="0" y="69056"/>
                      </a:moveTo>
                      <a:lnTo>
                        <a:pt x="254794" y="0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ko-KR" altLang="en-US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92" name="자유형 100">
                  <a:extLst>
                    <a:ext uri="{FF2B5EF4-FFF2-40B4-BE49-F238E27FC236}">
                      <a16:creationId xmlns:a16="http://schemas.microsoft.com/office/drawing/2014/main" xmlns="" id="{115525AB-74F2-4177-9A3F-9E589CC86EA9}"/>
                    </a:ext>
                  </a:extLst>
                </p:cNvPr>
                <p:cNvSpPr/>
                <p:nvPr/>
              </p:nvSpPr>
              <p:spPr>
                <a:xfrm>
                  <a:off x="3959381" y="4205834"/>
                  <a:ext cx="171450" cy="180975"/>
                </a:xfrm>
                <a:custGeom>
                  <a:avLst/>
                  <a:gdLst>
                    <a:gd name="connsiteX0" fmla="*/ 0 w 171450"/>
                    <a:gd name="connsiteY0" fmla="*/ 0 h 180975"/>
                    <a:gd name="connsiteX1" fmla="*/ 171450 w 171450"/>
                    <a:gd name="connsiteY1" fmla="*/ 180975 h 180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1450" h="180975">
                      <a:moveTo>
                        <a:pt x="0" y="0"/>
                      </a:moveTo>
                      <a:lnTo>
                        <a:pt x="171450" y="180975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ko-KR" altLang="en-US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93" name="자유형 101">
                  <a:extLst>
                    <a:ext uri="{FF2B5EF4-FFF2-40B4-BE49-F238E27FC236}">
                      <a16:creationId xmlns:a16="http://schemas.microsoft.com/office/drawing/2014/main" xmlns="" id="{B97AE2DF-364D-4E45-991A-02D52B9F89AD}"/>
                    </a:ext>
                  </a:extLst>
                </p:cNvPr>
                <p:cNvSpPr/>
                <p:nvPr/>
              </p:nvSpPr>
              <p:spPr>
                <a:xfrm>
                  <a:off x="4152262" y="3984378"/>
                  <a:ext cx="33337" cy="385763"/>
                </a:xfrm>
                <a:custGeom>
                  <a:avLst/>
                  <a:gdLst>
                    <a:gd name="connsiteX0" fmla="*/ 0 w 33337"/>
                    <a:gd name="connsiteY0" fmla="*/ 0 h 385763"/>
                    <a:gd name="connsiteX1" fmla="*/ 33337 w 33337"/>
                    <a:gd name="connsiteY1" fmla="*/ 385763 h 38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5763">
                      <a:moveTo>
                        <a:pt x="0" y="0"/>
                      </a:moveTo>
                      <a:lnTo>
                        <a:pt x="33337" y="385763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ko-KR" altLang="en-US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94" name="자유형 102">
                  <a:extLst>
                    <a:ext uri="{FF2B5EF4-FFF2-40B4-BE49-F238E27FC236}">
                      <a16:creationId xmlns:a16="http://schemas.microsoft.com/office/drawing/2014/main" xmlns="" id="{C16DCB9D-F7B6-41E5-B421-94E54F277238}"/>
                    </a:ext>
                  </a:extLst>
                </p:cNvPr>
                <p:cNvSpPr/>
                <p:nvPr/>
              </p:nvSpPr>
              <p:spPr>
                <a:xfrm>
                  <a:off x="4197506" y="3910559"/>
                  <a:ext cx="247650" cy="200025"/>
                </a:xfrm>
                <a:custGeom>
                  <a:avLst/>
                  <a:gdLst>
                    <a:gd name="connsiteX0" fmla="*/ 0 w 247650"/>
                    <a:gd name="connsiteY0" fmla="*/ 0 h 200025"/>
                    <a:gd name="connsiteX1" fmla="*/ 247650 w 247650"/>
                    <a:gd name="connsiteY1" fmla="*/ 200025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7650" h="200025">
                      <a:moveTo>
                        <a:pt x="0" y="0"/>
                      </a:moveTo>
                      <a:lnTo>
                        <a:pt x="247650" y="200025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ko-KR" altLang="en-US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95" name="자유형 103">
                  <a:extLst>
                    <a:ext uri="{FF2B5EF4-FFF2-40B4-BE49-F238E27FC236}">
                      <a16:creationId xmlns:a16="http://schemas.microsoft.com/office/drawing/2014/main" xmlns="" id="{8829BA2C-AF57-460C-8C3D-0C577635F533}"/>
                    </a:ext>
                  </a:extLst>
                </p:cNvPr>
                <p:cNvSpPr/>
                <p:nvPr/>
              </p:nvSpPr>
              <p:spPr>
                <a:xfrm>
                  <a:off x="4252274" y="4267747"/>
                  <a:ext cx="190500" cy="157162"/>
                </a:xfrm>
                <a:custGeom>
                  <a:avLst/>
                  <a:gdLst>
                    <a:gd name="connsiteX0" fmla="*/ 0 w 190500"/>
                    <a:gd name="connsiteY0" fmla="*/ 157162 h 157162"/>
                    <a:gd name="connsiteX1" fmla="*/ 190500 w 190500"/>
                    <a:gd name="connsiteY1" fmla="*/ 0 h 157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0500" h="157162">
                      <a:moveTo>
                        <a:pt x="0" y="157162"/>
                      </a:moveTo>
                      <a:lnTo>
                        <a:pt x="190500" y="0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ko-KR" altLang="en-US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96" name="자유형 104">
                  <a:extLst>
                    <a:ext uri="{FF2B5EF4-FFF2-40B4-BE49-F238E27FC236}">
                      <a16:creationId xmlns:a16="http://schemas.microsoft.com/office/drawing/2014/main" xmlns="" id="{02D63C49-D0A3-4BC3-820E-1E275B7796A2}"/>
                    </a:ext>
                  </a:extLst>
                </p:cNvPr>
                <p:cNvSpPr/>
                <p:nvPr/>
              </p:nvSpPr>
              <p:spPr>
                <a:xfrm>
                  <a:off x="3980812" y="4160591"/>
                  <a:ext cx="461962" cy="23812"/>
                </a:xfrm>
                <a:custGeom>
                  <a:avLst/>
                  <a:gdLst>
                    <a:gd name="connsiteX0" fmla="*/ 0 w 461962"/>
                    <a:gd name="connsiteY0" fmla="*/ 0 h 23812"/>
                    <a:gd name="connsiteX1" fmla="*/ 461962 w 461962"/>
                    <a:gd name="connsiteY1" fmla="*/ 23812 h 23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1962" h="23812">
                      <a:moveTo>
                        <a:pt x="0" y="0"/>
                      </a:moveTo>
                      <a:lnTo>
                        <a:pt x="461962" y="23812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ko-KR" altLang="en-US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97" name="자유형 105">
                  <a:extLst>
                    <a:ext uri="{FF2B5EF4-FFF2-40B4-BE49-F238E27FC236}">
                      <a16:creationId xmlns:a16="http://schemas.microsoft.com/office/drawing/2014/main" xmlns="" id="{7E148BC2-63DF-4E0E-B38A-05BBE09F4646}"/>
                    </a:ext>
                  </a:extLst>
                </p:cNvPr>
                <p:cNvSpPr/>
                <p:nvPr/>
              </p:nvSpPr>
              <p:spPr>
                <a:xfrm>
                  <a:off x="3192618" y="4284416"/>
                  <a:ext cx="240506" cy="192881"/>
                </a:xfrm>
                <a:custGeom>
                  <a:avLst/>
                  <a:gdLst>
                    <a:gd name="connsiteX0" fmla="*/ 0 w 240506"/>
                    <a:gd name="connsiteY0" fmla="*/ 192881 h 192881"/>
                    <a:gd name="connsiteX1" fmla="*/ 240506 w 240506"/>
                    <a:gd name="connsiteY1" fmla="*/ 0 h 192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0506" h="192881">
                      <a:moveTo>
                        <a:pt x="0" y="192881"/>
                      </a:moveTo>
                      <a:lnTo>
                        <a:pt x="240506" y="0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ko-KR" altLang="en-US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98" name="자유형 106">
                  <a:extLst>
                    <a:ext uri="{FF2B5EF4-FFF2-40B4-BE49-F238E27FC236}">
                      <a16:creationId xmlns:a16="http://schemas.microsoft.com/office/drawing/2014/main" xmlns="" id="{07A59261-8B68-4C97-B1EE-5190744E0046}"/>
                    </a:ext>
                  </a:extLst>
                </p:cNvPr>
                <p:cNvSpPr/>
                <p:nvPr/>
              </p:nvSpPr>
              <p:spPr>
                <a:xfrm>
                  <a:off x="3778406" y="4463009"/>
                  <a:ext cx="328612" cy="45244"/>
                </a:xfrm>
                <a:custGeom>
                  <a:avLst/>
                  <a:gdLst>
                    <a:gd name="connsiteX0" fmla="*/ 0 w 328612"/>
                    <a:gd name="connsiteY0" fmla="*/ 45244 h 45244"/>
                    <a:gd name="connsiteX1" fmla="*/ 328612 w 328612"/>
                    <a:gd name="connsiteY1" fmla="*/ 0 h 45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8612" h="45244">
                      <a:moveTo>
                        <a:pt x="0" y="45244"/>
                      </a:moveTo>
                      <a:lnTo>
                        <a:pt x="328612" y="0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ko-KR" altLang="en-US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99" name="자유형 107">
                  <a:extLst>
                    <a:ext uri="{FF2B5EF4-FFF2-40B4-BE49-F238E27FC236}">
                      <a16:creationId xmlns:a16="http://schemas.microsoft.com/office/drawing/2014/main" xmlns="" id="{01199170-3887-40D8-986D-6F301C86ED7B}"/>
                    </a:ext>
                  </a:extLst>
                </p:cNvPr>
                <p:cNvSpPr/>
                <p:nvPr/>
              </p:nvSpPr>
              <p:spPr>
                <a:xfrm>
                  <a:off x="3742687" y="4227266"/>
                  <a:ext cx="130969" cy="214312"/>
                </a:xfrm>
                <a:custGeom>
                  <a:avLst/>
                  <a:gdLst>
                    <a:gd name="connsiteX0" fmla="*/ 0 w 130969"/>
                    <a:gd name="connsiteY0" fmla="*/ 214312 h 214312"/>
                    <a:gd name="connsiteX1" fmla="*/ 130969 w 130969"/>
                    <a:gd name="connsiteY1" fmla="*/ 0 h 214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969" h="214312">
                      <a:moveTo>
                        <a:pt x="0" y="214312"/>
                      </a:moveTo>
                      <a:lnTo>
                        <a:pt x="130969" y="0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ko-KR" altLang="en-US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100" name="자유형 108">
                  <a:extLst>
                    <a:ext uri="{FF2B5EF4-FFF2-40B4-BE49-F238E27FC236}">
                      <a16:creationId xmlns:a16="http://schemas.microsoft.com/office/drawing/2014/main" xmlns="" id="{D4A860AC-DAA5-498C-81AB-9FF94EE2AF53}"/>
                    </a:ext>
                  </a:extLst>
                </p:cNvPr>
                <p:cNvSpPr/>
                <p:nvPr/>
              </p:nvSpPr>
              <p:spPr>
                <a:xfrm>
                  <a:off x="3535518" y="4308228"/>
                  <a:ext cx="121444" cy="142875"/>
                </a:xfrm>
                <a:custGeom>
                  <a:avLst/>
                  <a:gdLst>
                    <a:gd name="connsiteX0" fmla="*/ 0 w 121444"/>
                    <a:gd name="connsiteY0" fmla="*/ 0 h 142875"/>
                    <a:gd name="connsiteX1" fmla="*/ 121444 w 121444"/>
                    <a:gd name="connsiteY1" fmla="*/ 142875 h 142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1444" h="142875">
                      <a:moveTo>
                        <a:pt x="0" y="0"/>
                      </a:moveTo>
                      <a:lnTo>
                        <a:pt x="121444" y="142875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ko-KR" altLang="en-US">
                    <a:solidFill>
                      <a:schemeClr val="tx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101" name="자유형 109">
                  <a:extLst>
                    <a:ext uri="{FF2B5EF4-FFF2-40B4-BE49-F238E27FC236}">
                      <a16:creationId xmlns:a16="http://schemas.microsoft.com/office/drawing/2014/main" xmlns="" id="{EB562E72-4328-4913-9F5E-F686CC691016}"/>
                    </a:ext>
                  </a:extLst>
                </p:cNvPr>
                <p:cNvSpPr/>
                <p:nvPr/>
              </p:nvSpPr>
              <p:spPr>
                <a:xfrm>
                  <a:off x="3187856" y="4520159"/>
                  <a:ext cx="440531" cy="21432"/>
                </a:xfrm>
                <a:custGeom>
                  <a:avLst/>
                  <a:gdLst>
                    <a:gd name="connsiteX0" fmla="*/ 0 w 440531"/>
                    <a:gd name="connsiteY0" fmla="*/ 21432 h 21432"/>
                    <a:gd name="connsiteX1" fmla="*/ 440531 w 440531"/>
                    <a:gd name="connsiteY1" fmla="*/ 0 h 21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0531" h="21432">
                      <a:moveTo>
                        <a:pt x="0" y="21432"/>
                      </a:moveTo>
                      <a:lnTo>
                        <a:pt x="440531" y="0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ko-KR" altLang="en-US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xmlns="" id="{B0F8A55B-121F-47ED-A985-394296FB4A42}"/>
                    </a:ext>
                  </a:extLst>
                </p:cNvPr>
                <p:cNvSpPr txBox="1"/>
                <p:nvPr/>
              </p:nvSpPr>
              <p:spPr>
                <a:xfrm>
                  <a:off x="2837613" y="4402339"/>
                  <a:ext cx="247722" cy="1945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나눔고딕" pitchFamily="50" charset="-127"/>
                      <a:ea typeface="나눔고딕" pitchFamily="50" charset="-127"/>
                    </a:rPr>
                    <a:t>①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xmlns="" id="{594620AD-EA60-4930-9294-2DA41D3A9C11}"/>
                    </a:ext>
                  </a:extLst>
                </p:cNvPr>
                <p:cNvSpPr txBox="1"/>
                <p:nvPr/>
              </p:nvSpPr>
              <p:spPr>
                <a:xfrm>
                  <a:off x="2892717" y="3997429"/>
                  <a:ext cx="247722" cy="1945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7030A0"/>
                      </a:solidFill>
                      <a:latin typeface="나눔고딕" pitchFamily="50" charset="-127"/>
                      <a:ea typeface="나눔고딕" pitchFamily="50" charset="-127"/>
                    </a:rPr>
                    <a:t>②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xmlns="" id="{24D9C424-D864-4FC9-BA98-BAB1246D2F8A}"/>
                    </a:ext>
                  </a:extLst>
                </p:cNvPr>
                <p:cNvSpPr txBox="1"/>
                <p:nvPr/>
              </p:nvSpPr>
              <p:spPr>
                <a:xfrm>
                  <a:off x="3225665" y="4147233"/>
                  <a:ext cx="247722" cy="1945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7030A0"/>
                      </a:solidFill>
                      <a:latin typeface="나눔고딕" pitchFamily="50" charset="-127"/>
                      <a:ea typeface="나눔고딕" pitchFamily="50" charset="-127"/>
                    </a:rPr>
                    <a:t>③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xmlns="" id="{275765D0-615A-42D2-898B-2ADE8D866E15}"/>
                    </a:ext>
                  </a:extLst>
                </p:cNvPr>
                <p:cNvSpPr txBox="1"/>
                <p:nvPr/>
              </p:nvSpPr>
              <p:spPr>
                <a:xfrm>
                  <a:off x="3430743" y="4407707"/>
                  <a:ext cx="247722" cy="1945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0070C0"/>
                      </a:solidFill>
                      <a:latin typeface="나눔고딕" pitchFamily="50" charset="-127"/>
                      <a:ea typeface="나눔고딕" pitchFamily="50" charset="-127"/>
                    </a:rPr>
                    <a:t>④</a:t>
                  </a:r>
                </a:p>
              </p:txBody>
            </p:sp>
          </p:grp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xmlns="" id="{615F3326-DD01-44CC-B44A-6CD6AECCCF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358" b="5296"/>
              <a:stretch/>
            </p:blipFill>
            <p:spPr>
              <a:xfrm>
                <a:off x="3219110" y="3543040"/>
                <a:ext cx="99383" cy="88794"/>
              </a:xfrm>
              <a:prstGeom prst="rect">
                <a:avLst/>
              </a:prstGeom>
            </p:spPr>
          </p:pic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xmlns="" id="{FB430D63-C71E-4972-8FB5-E80DC12460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358" b="5296"/>
              <a:stretch/>
            </p:blipFill>
            <p:spPr>
              <a:xfrm>
                <a:off x="3549416" y="3670058"/>
                <a:ext cx="99383" cy="88794"/>
              </a:xfrm>
              <a:prstGeom prst="rect">
                <a:avLst/>
              </a:prstGeom>
            </p:spPr>
          </p:pic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xmlns="" id="{F38B8EAB-E2D0-490E-BFC7-1166479359B9}"/>
                </a:ext>
              </a:extLst>
            </p:cNvPr>
            <p:cNvGrpSpPr/>
            <p:nvPr/>
          </p:nvGrpSpPr>
          <p:grpSpPr>
            <a:xfrm>
              <a:off x="5259819" y="3219498"/>
              <a:ext cx="1800996" cy="768332"/>
              <a:chOff x="5054680" y="3828508"/>
              <a:chExt cx="1800996" cy="768332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xmlns="" id="{B24BD03F-2592-4C4C-BA2F-4F769954A18B}"/>
                  </a:ext>
                </a:extLst>
              </p:cNvPr>
              <p:cNvSpPr/>
              <p:nvPr/>
            </p:nvSpPr>
            <p:spPr>
              <a:xfrm>
                <a:off x="6658956" y="4114038"/>
                <a:ext cx="153314" cy="15331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xmlns="" id="{41E6E905-1F59-4299-9D1D-5523DB2FCEF4}"/>
                  </a:ext>
                </a:extLst>
              </p:cNvPr>
              <p:cNvGrpSpPr/>
              <p:nvPr/>
            </p:nvGrpSpPr>
            <p:grpSpPr>
              <a:xfrm>
                <a:off x="5198309" y="4422762"/>
                <a:ext cx="276736" cy="161295"/>
                <a:chOff x="979249" y="3286359"/>
                <a:chExt cx="276736" cy="161295"/>
              </a:xfrm>
            </p:grpSpPr>
            <p:sp>
              <p:nvSpPr>
                <p:cNvPr id="174" name="타원 173">
                  <a:extLst>
                    <a:ext uri="{FF2B5EF4-FFF2-40B4-BE49-F238E27FC236}">
                      <a16:creationId xmlns:a16="http://schemas.microsoft.com/office/drawing/2014/main" xmlns="" id="{37063820-951F-4622-927D-FA05677D0B63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xmlns="" id="{5B4B772C-4A62-4C1C-BCF3-AC33A7DA193C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xmlns="" id="{2C119303-B517-4155-BF88-BA158DBCB5E1}"/>
                  </a:ext>
                </a:extLst>
              </p:cNvPr>
              <p:cNvGrpSpPr/>
              <p:nvPr/>
            </p:nvGrpSpPr>
            <p:grpSpPr>
              <a:xfrm>
                <a:off x="5250697" y="4021418"/>
                <a:ext cx="276736" cy="161295"/>
                <a:chOff x="979249" y="3286359"/>
                <a:chExt cx="276736" cy="161295"/>
              </a:xfrm>
            </p:grpSpPr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xmlns="" id="{C6BDFA78-B36F-412C-A15C-E46004FAD99D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xmlns="" id="{548E14D4-AA0E-490C-B37C-F6B30DD2BBCC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xmlns="" id="{1BB10D3A-D021-4927-B214-2E77434A87D1}"/>
                  </a:ext>
                </a:extLst>
              </p:cNvPr>
              <p:cNvGrpSpPr/>
              <p:nvPr/>
            </p:nvGrpSpPr>
            <p:grpSpPr>
              <a:xfrm>
                <a:off x="5688437" y="3860832"/>
                <a:ext cx="276736" cy="161295"/>
                <a:chOff x="979249" y="3286359"/>
                <a:chExt cx="276736" cy="161295"/>
              </a:xfrm>
            </p:grpSpPr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xmlns="" id="{7F239085-0F64-448A-9291-A0BFB1F3266E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xmlns="" id="{77555350-3B2E-4B70-A0B5-22327EAA33A5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xmlns="" id="{4104E764-06C5-45FD-A9CB-6F68750372D2}"/>
                  </a:ext>
                </a:extLst>
              </p:cNvPr>
              <p:cNvGrpSpPr/>
              <p:nvPr/>
            </p:nvGrpSpPr>
            <p:grpSpPr>
              <a:xfrm>
                <a:off x="5578152" y="4159464"/>
                <a:ext cx="276736" cy="161295"/>
                <a:chOff x="979249" y="3286359"/>
                <a:chExt cx="276736" cy="161295"/>
              </a:xfrm>
            </p:grpSpPr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xmlns="" id="{7ADC5EC0-6DEB-426C-B6BA-92015883672F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xmlns="" id="{4C9F6E27-0687-4929-BB31-275F2602EC4F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xmlns="" id="{3D1E9836-0888-4C10-850E-A0B9091A065F}"/>
                  </a:ext>
                </a:extLst>
              </p:cNvPr>
              <p:cNvGrpSpPr/>
              <p:nvPr/>
            </p:nvGrpSpPr>
            <p:grpSpPr>
              <a:xfrm>
                <a:off x="5782059" y="4421433"/>
                <a:ext cx="276736" cy="161295"/>
                <a:chOff x="979249" y="3286359"/>
                <a:chExt cx="276736" cy="161295"/>
              </a:xfrm>
            </p:grpSpPr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xmlns="" id="{8CD60F30-629D-4CF5-B927-1A3918D9C709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xmlns="" id="{A80F3C67-BB56-435E-8F8D-0E5D5BF95CF7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xmlns="" id="{E88E3DEC-4539-4DF5-8118-6C383AA81247}"/>
                  </a:ext>
                </a:extLst>
              </p:cNvPr>
              <p:cNvGrpSpPr/>
              <p:nvPr/>
            </p:nvGrpSpPr>
            <p:grpSpPr>
              <a:xfrm>
                <a:off x="5980186" y="4074825"/>
                <a:ext cx="276736" cy="161295"/>
                <a:chOff x="979249" y="3286359"/>
                <a:chExt cx="276736" cy="161295"/>
              </a:xfrm>
            </p:grpSpPr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xmlns="" id="{47293147-69E2-40D8-B7AA-7FD4986902CC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xmlns="" id="{C22CAB1E-77E5-4E13-9784-8D98E990A66C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xmlns="" id="{27C948E2-4010-45FB-A19A-BE73C783AA77}"/>
                  </a:ext>
                </a:extLst>
              </p:cNvPr>
              <p:cNvGrpSpPr/>
              <p:nvPr/>
            </p:nvGrpSpPr>
            <p:grpSpPr>
              <a:xfrm>
                <a:off x="6201571" y="3828508"/>
                <a:ext cx="276736" cy="161295"/>
                <a:chOff x="979249" y="3286359"/>
                <a:chExt cx="276736" cy="161295"/>
              </a:xfrm>
            </p:grpSpPr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xmlns="" id="{91E72EDA-CF12-4F29-9254-B9FFA3F37C42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xmlns="" id="{FB7C8BD7-AE06-4856-A2B7-D761D2CE7E86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xmlns="" id="{246C9177-A335-4243-8F97-1FDA45428C9F}"/>
                  </a:ext>
                </a:extLst>
              </p:cNvPr>
              <p:cNvGrpSpPr/>
              <p:nvPr/>
            </p:nvGrpSpPr>
            <p:grpSpPr>
              <a:xfrm>
                <a:off x="6256487" y="4361520"/>
                <a:ext cx="276736" cy="161295"/>
                <a:chOff x="979249" y="3286359"/>
                <a:chExt cx="276736" cy="161295"/>
              </a:xfrm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xmlns="" id="{1A15C6A5-2FED-459B-BB62-19B4C3FE8F5E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00" dirty="0"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xmlns="" id="{7BD2D47A-C19F-4A5C-9836-0F855268173A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xmlns="" id="{7975DBCB-5702-4119-BDB0-293EB7E32FB2}"/>
                  </a:ext>
                </a:extLst>
              </p:cNvPr>
              <p:cNvSpPr txBox="1"/>
              <p:nvPr/>
            </p:nvSpPr>
            <p:spPr>
              <a:xfrm>
                <a:off x="6588601" y="4106056"/>
                <a:ext cx="267075" cy="152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rPr>
                  <a:t>MM</a:t>
                </a:r>
                <a:endParaRPr lang="ko-KR" altLang="en-US" sz="5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33" name="자유형 140">
                <a:extLst>
                  <a:ext uri="{FF2B5EF4-FFF2-40B4-BE49-F238E27FC236}">
                    <a16:creationId xmlns:a16="http://schemas.microsoft.com/office/drawing/2014/main" xmlns="" id="{8DAB25EE-C12F-4A8D-805B-D5109868C4AB}"/>
                  </a:ext>
                </a:extLst>
              </p:cNvPr>
              <p:cNvSpPr/>
              <p:nvPr/>
            </p:nvSpPr>
            <p:spPr>
              <a:xfrm>
                <a:off x="5343010" y="4174878"/>
                <a:ext cx="38100" cy="252413"/>
              </a:xfrm>
              <a:custGeom>
                <a:avLst/>
                <a:gdLst>
                  <a:gd name="connsiteX0" fmla="*/ 0 w 38100"/>
                  <a:gd name="connsiteY0" fmla="*/ 252413 h 252413"/>
                  <a:gd name="connsiteX1" fmla="*/ 38100 w 38100"/>
                  <a:gd name="connsiteY1" fmla="*/ 0 h 252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252413">
                    <a:moveTo>
                      <a:pt x="0" y="252413"/>
                    </a:moveTo>
                    <a:lnTo>
                      <a:pt x="38100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34" name="자유형 141">
                <a:extLst>
                  <a:ext uri="{FF2B5EF4-FFF2-40B4-BE49-F238E27FC236}">
                    <a16:creationId xmlns:a16="http://schemas.microsoft.com/office/drawing/2014/main" xmlns="" id="{0DBB4F00-269C-41A6-958E-DB703104B4A9}"/>
                  </a:ext>
                </a:extLst>
              </p:cNvPr>
              <p:cNvSpPr/>
              <p:nvPr/>
            </p:nvSpPr>
            <p:spPr>
              <a:xfrm>
                <a:off x="5445404" y="3953422"/>
                <a:ext cx="309562" cy="100012"/>
              </a:xfrm>
              <a:custGeom>
                <a:avLst/>
                <a:gdLst>
                  <a:gd name="connsiteX0" fmla="*/ 0 w 309562"/>
                  <a:gd name="connsiteY0" fmla="*/ 100012 h 100012"/>
                  <a:gd name="connsiteX1" fmla="*/ 309562 w 309562"/>
                  <a:gd name="connsiteY1" fmla="*/ 0 h 10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562" h="100012">
                    <a:moveTo>
                      <a:pt x="0" y="100012"/>
                    </a:moveTo>
                    <a:lnTo>
                      <a:pt x="309562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35" name="자유형 142">
                <a:extLst>
                  <a:ext uri="{FF2B5EF4-FFF2-40B4-BE49-F238E27FC236}">
                    <a16:creationId xmlns:a16="http://schemas.microsoft.com/office/drawing/2014/main" xmlns="" id="{ED26A405-9BA4-4CBB-83A0-36AAF6060BCD}"/>
                  </a:ext>
                </a:extLst>
              </p:cNvPr>
              <p:cNvSpPr/>
              <p:nvPr/>
            </p:nvSpPr>
            <p:spPr>
              <a:xfrm>
                <a:off x="5897841" y="3901034"/>
                <a:ext cx="369094" cy="21432"/>
              </a:xfrm>
              <a:custGeom>
                <a:avLst/>
                <a:gdLst>
                  <a:gd name="connsiteX0" fmla="*/ 0 w 369094"/>
                  <a:gd name="connsiteY0" fmla="*/ 21432 h 21432"/>
                  <a:gd name="connsiteX1" fmla="*/ 369094 w 369094"/>
                  <a:gd name="connsiteY1" fmla="*/ 0 h 2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9094" h="21432">
                    <a:moveTo>
                      <a:pt x="0" y="21432"/>
                    </a:moveTo>
                    <a:lnTo>
                      <a:pt x="369094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36" name="자유형 143">
                <a:extLst>
                  <a:ext uri="{FF2B5EF4-FFF2-40B4-BE49-F238E27FC236}">
                    <a16:creationId xmlns:a16="http://schemas.microsoft.com/office/drawing/2014/main" xmlns="" id="{0BE97144-953B-4AAA-A521-D5DD45583917}"/>
                  </a:ext>
                </a:extLst>
              </p:cNvPr>
              <p:cNvSpPr/>
              <p:nvPr/>
            </p:nvSpPr>
            <p:spPr>
              <a:xfrm>
                <a:off x="5459691" y="4141541"/>
                <a:ext cx="188119" cy="69056"/>
              </a:xfrm>
              <a:custGeom>
                <a:avLst/>
                <a:gdLst>
                  <a:gd name="connsiteX0" fmla="*/ 0 w 188119"/>
                  <a:gd name="connsiteY0" fmla="*/ 0 h 69056"/>
                  <a:gd name="connsiteX1" fmla="*/ 188119 w 188119"/>
                  <a:gd name="connsiteY1" fmla="*/ 69056 h 69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8119" h="69056">
                    <a:moveTo>
                      <a:pt x="0" y="0"/>
                    </a:moveTo>
                    <a:lnTo>
                      <a:pt x="188119" y="69056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37" name="자유형 144">
                <a:extLst>
                  <a:ext uri="{FF2B5EF4-FFF2-40B4-BE49-F238E27FC236}">
                    <a16:creationId xmlns:a16="http://schemas.microsoft.com/office/drawing/2014/main" xmlns="" id="{FE966BE8-199B-49E2-A198-12748743AF26}"/>
                  </a:ext>
                </a:extLst>
              </p:cNvPr>
              <p:cNvSpPr/>
              <p:nvPr/>
            </p:nvSpPr>
            <p:spPr>
              <a:xfrm>
                <a:off x="5735916" y="4020097"/>
                <a:ext cx="71438" cy="147637"/>
              </a:xfrm>
              <a:custGeom>
                <a:avLst/>
                <a:gdLst>
                  <a:gd name="connsiteX0" fmla="*/ 0 w 71438"/>
                  <a:gd name="connsiteY0" fmla="*/ 147637 h 147637"/>
                  <a:gd name="connsiteX1" fmla="*/ 71438 w 71438"/>
                  <a:gd name="connsiteY1" fmla="*/ 0 h 14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8" h="147637">
                    <a:moveTo>
                      <a:pt x="0" y="147637"/>
                    </a:moveTo>
                    <a:lnTo>
                      <a:pt x="71438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38" name="자유형 145">
                <a:extLst>
                  <a:ext uri="{FF2B5EF4-FFF2-40B4-BE49-F238E27FC236}">
                    <a16:creationId xmlns:a16="http://schemas.microsoft.com/office/drawing/2014/main" xmlns="" id="{EEB4BFC7-D776-4568-A7E2-4A6591CC3BF3}"/>
                  </a:ext>
                </a:extLst>
              </p:cNvPr>
              <p:cNvSpPr/>
              <p:nvPr/>
            </p:nvSpPr>
            <p:spPr>
              <a:xfrm>
                <a:off x="5883554" y="3993903"/>
                <a:ext cx="173831" cy="116681"/>
              </a:xfrm>
              <a:custGeom>
                <a:avLst/>
                <a:gdLst>
                  <a:gd name="connsiteX0" fmla="*/ 0 w 173831"/>
                  <a:gd name="connsiteY0" fmla="*/ 0 h 116681"/>
                  <a:gd name="connsiteX1" fmla="*/ 173831 w 173831"/>
                  <a:gd name="connsiteY1" fmla="*/ 116681 h 11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3831" h="116681">
                    <a:moveTo>
                      <a:pt x="0" y="0"/>
                    </a:moveTo>
                    <a:lnTo>
                      <a:pt x="173831" y="116681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39" name="자유형 146">
                <a:extLst>
                  <a:ext uri="{FF2B5EF4-FFF2-40B4-BE49-F238E27FC236}">
                    <a16:creationId xmlns:a16="http://schemas.microsoft.com/office/drawing/2014/main" xmlns="" id="{2CCFBD8F-1883-4A73-9E35-E9877DFADA14}"/>
                  </a:ext>
                </a:extLst>
              </p:cNvPr>
              <p:cNvSpPr/>
              <p:nvPr/>
            </p:nvSpPr>
            <p:spPr>
              <a:xfrm>
                <a:off x="6174066" y="3979616"/>
                <a:ext cx="128588" cy="126206"/>
              </a:xfrm>
              <a:custGeom>
                <a:avLst/>
                <a:gdLst>
                  <a:gd name="connsiteX0" fmla="*/ 128588 w 128588"/>
                  <a:gd name="connsiteY0" fmla="*/ 0 h 126206"/>
                  <a:gd name="connsiteX1" fmla="*/ 0 w 128588"/>
                  <a:gd name="connsiteY1" fmla="*/ 126206 h 126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88" h="126206">
                    <a:moveTo>
                      <a:pt x="128588" y="0"/>
                    </a:moveTo>
                    <a:lnTo>
                      <a:pt x="0" y="126206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40" name="자유형 147">
                <a:extLst>
                  <a:ext uri="{FF2B5EF4-FFF2-40B4-BE49-F238E27FC236}">
                    <a16:creationId xmlns:a16="http://schemas.microsoft.com/office/drawing/2014/main" xmlns="" id="{C73FCDAE-4B4E-403A-BF39-C5C1361DCAAB}"/>
                  </a:ext>
                </a:extLst>
              </p:cNvPr>
              <p:cNvSpPr/>
              <p:nvPr/>
            </p:nvSpPr>
            <p:spPr>
              <a:xfrm>
                <a:off x="5793066" y="4179641"/>
                <a:ext cx="254794" cy="69056"/>
              </a:xfrm>
              <a:custGeom>
                <a:avLst/>
                <a:gdLst>
                  <a:gd name="connsiteX0" fmla="*/ 0 w 254794"/>
                  <a:gd name="connsiteY0" fmla="*/ 69056 h 69056"/>
                  <a:gd name="connsiteX1" fmla="*/ 254794 w 254794"/>
                  <a:gd name="connsiteY1" fmla="*/ 0 h 69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794" h="69056">
                    <a:moveTo>
                      <a:pt x="0" y="69056"/>
                    </a:moveTo>
                    <a:lnTo>
                      <a:pt x="254794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41" name="자유형 148">
                <a:extLst>
                  <a:ext uri="{FF2B5EF4-FFF2-40B4-BE49-F238E27FC236}">
                    <a16:creationId xmlns:a16="http://schemas.microsoft.com/office/drawing/2014/main" xmlns="" id="{E089BCE5-12B0-4B86-94FC-15E5B835A9AA}"/>
                  </a:ext>
                </a:extLst>
              </p:cNvPr>
              <p:cNvSpPr/>
              <p:nvPr/>
            </p:nvSpPr>
            <p:spPr>
              <a:xfrm>
                <a:off x="6176448" y="4205834"/>
                <a:ext cx="171450" cy="180975"/>
              </a:xfrm>
              <a:custGeom>
                <a:avLst/>
                <a:gdLst>
                  <a:gd name="connsiteX0" fmla="*/ 0 w 171450"/>
                  <a:gd name="connsiteY0" fmla="*/ 0 h 180975"/>
                  <a:gd name="connsiteX1" fmla="*/ 171450 w 171450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450" h="180975">
                    <a:moveTo>
                      <a:pt x="0" y="0"/>
                    </a:moveTo>
                    <a:lnTo>
                      <a:pt x="171450" y="180975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42" name="자유형 149">
                <a:extLst>
                  <a:ext uri="{FF2B5EF4-FFF2-40B4-BE49-F238E27FC236}">
                    <a16:creationId xmlns:a16="http://schemas.microsoft.com/office/drawing/2014/main" xmlns="" id="{B277BF5B-4FCE-4DDC-80D0-D2907B3D8E52}"/>
                  </a:ext>
                </a:extLst>
              </p:cNvPr>
              <p:cNvSpPr/>
              <p:nvPr/>
            </p:nvSpPr>
            <p:spPr>
              <a:xfrm>
                <a:off x="6369329" y="3984378"/>
                <a:ext cx="33337" cy="385763"/>
              </a:xfrm>
              <a:custGeom>
                <a:avLst/>
                <a:gdLst>
                  <a:gd name="connsiteX0" fmla="*/ 0 w 33337"/>
                  <a:gd name="connsiteY0" fmla="*/ 0 h 385763"/>
                  <a:gd name="connsiteX1" fmla="*/ 33337 w 33337"/>
                  <a:gd name="connsiteY1" fmla="*/ 385763 h 385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5763">
                    <a:moveTo>
                      <a:pt x="0" y="0"/>
                    </a:moveTo>
                    <a:lnTo>
                      <a:pt x="33337" y="385763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43" name="자유형 150">
                <a:extLst>
                  <a:ext uri="{FF2B5EF4-FFF2-40B4-BE49-F238E27FC236}">
                    <a16:creationId xmlns:a16="http://schemas.microsoft.com/office/drawing/2014/main" xmlns="" id="{DE375DED-2101-4070-8F49-D76531898731}"/>
                  </a:ext>
                </a:extLst>
              </p:cNvPr>
              <p:cNvSpPr/>
              <p:nvPr/>
            </p:nvSpPr>
            <p:spPr>
              <a:xfrm>
                <a:off x="6414573" y="3910559"/>
                <a:ext cx="247650" cy="200025"/>
              </a:xfrm>
              <a:custGeom>
                <a:avLst/>
                <a:gdLst>
                  <a:gd name="connsiteX0" fmla="*/ 0 w 247650"/>
                  <a:gd name="connsiteY0" fmla="*/ 0 h 200025"/>
                  <a:gd name="connsiteX1" fmla="*/ 247650 w 247650"/>
                  <a:gd name="connsiteY1" fmla="*/ 200025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00025">
                    <a:moveTo>
                      <a:pt x="0" y="0"/>
                    </a:moveTo>
                    <a:lnTo>
                      <a:pt x="247650" y="200025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44" name="자유형 151">
                <a:extLst>
                  <a:ext uri="{FF2B5EF4-FFF2-40B4-BE49-F238E27FC236}">
                    <a16:creationId xmlns:a16="http://schemas.microsoft.com/office/drawing/2014/main" xmlns="" id="{A1BA6AE3-83DE-49A7-A797-F7497FA27135}"/>
                  </a:ext>
                </a:extLst>
              </p:cNvPr>
              <p:cNvSpPr/>
              <p:nvPr/>
            </p:nvSpPr>
            <p:spPr>
              <a:xfrm>
                <a:off x="6469341" y="4267747"/>
                <a:ext cx="190500" cy="157162"/>
              </a:xfrm>
              <a:custGeom>
                <a:avLst/>
                <a:gdLst>
                  <a:gd name="connsiteX0" fmla="*/ 0 w 190500"/>
                  <a:gd name="connsiteY0" fmla="*/ 157162 h 157162"/>
                  <a:gd name="connsiteX1" fmla="*/ 190500 w 190500"/>
                  <a:gd name="connsiteY1" fmla="*/ 0 h 157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 h="157162">
                    <a:moveTo>
                      <a:pt x="0" y="157162"/>
                    </a:moveTo>
                    <a:lnTo>
                      <a:pt x="190500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45" name="자유형 152">
                <a:extLst>
                  <a:ext uri="{FF2B5EF4-FFF2-40B4-BE49-F238E27FC236}">
                    <a16:creationId xmlns:a16="http://schemas.microsoft.com/office/drawing/2014/main" xmlns="" id="{508F8B0E-1A6C-43DE-B372-44DD2FE20BD2}"/>
                  </a:ext>
                </a:extLst>
              </p:cNvPr>
              <p:cNvSpPr/>
              <p:nvPr/>
            </p:nvSpPr>
            <p:spPr>
              <a:xfrm>
                <a:off x="6197879" y="4160591"/>
                <a:ext cx="461962" cy="23812"/>
              </a:xfrm>
              <a:custGeom>
                <a:avLst/>
                <a:gdLst>
                  <a:gd name="connsiteX0" fmla="*/ 0 w 461962"/>
                  <a:gd name="connsiteY0" fmla="*/ 0 h 23812"/>
                  <a:gd name="connsiteX1" fmla="*/ 461962 w 461962"/>
                  <a:gd name="connsiteY1" fmla="*/ 23812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62" h="23812">
                    <a:moveTo>
                      <a:pt x="0" y="0"/>
                    </a:moveTo>
                    <a:lnTo>
                      <a:pt x="461962" y="23812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46" name="자유형 153">
                <a:extLst>
                  <a:ext uri="{FF2B5EF4-FFF2-40B4-BE49-F238E27FC236}">
                    <a16:creationId xmlns:a16="http://schemas.microsoft.com/office/drawing/2014/main" xmlns="" id="{34C6A626-54B8-41CB-8786-5FF229E008CA}"/>
                  </a:ext>
                </a:extLst>
              </p:cNvPr>
              <p:cNvSpPr/>
              <p:nvPr/>
            </p:nvSpPr>
            <p:spPr>
              <a:xfrm>
                <a:off x="5409685" y="4284416"/>
                <a:ext cx="240506" cy="192881"/>
              </a:xfrm>
              <a:custGeom>
                <a:avLst/>
                <a:gdLst>
                  <a:gd name="connsiteX0" fmla="*/ 0 w 240506"/>
                  <a:gd name="connsiteY0" fmla="*/ 192881 h 192881"/>
                  <a:gd name="connsiteX1" fmla="*/ 240506 w 240506"/>
                  <a:gd name="connsiteY1" fmla="*/ 0 h 19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506" h="192881">
                    <a:moveTo>
                      <a:pt x="0" y="192881"/>
                    </a:moveTo>
                    <a:lnTo>
                      <a:pt x="240506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47" name="자유형 154">
                <a:extLst>
                  <a:ext uri="{FF2B5EF4-FFF2-40B4-BE49-F238E27FC236}">
                    <a16:creationId xmlns:a16="http://schemas.microsoft.com/office/drawing/2014/main" xmlns="" id="{FF394D92-8562-446F-9B19-80769E126C5E}"/>
                  </a:ext>
                </a:extLst>
              </p:cNvPr>
              <p:cNvSpPr/>
              <p:nvPr/>
            </p:nvSpPr>
            <p:spPr>
              <a:xfrm>
                <a:off x="5995473" y="4463009"/>
                <a:ext cx="328612" cy="45244"/>
              </a:xfrm>
              <a:custGeom>
                <a:avLst/>
                <a:gdLst>
                  <a:gd name="connsiteX0" fmla="*/ 0 w 328612"/>
                  <a:gd name="connsiteY0" fmla="*/ 45244 h 45244"/>
                  <a:gd name="connsiteX1" fmla="*/ 328612 w 328612"/>
                  <a:gd name="connsiteY1" fmla="*/ 0 h 4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8612" h="45244">
                    <a:moveTo>
                      <a:pt x="0" y="45244"/>
                    </a:moveTo>
                    <a:lnTo>
                      <a:pt x="328612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48" name="자유형 155">
                <a:extLst>
                  <a:ext uri="{FF2B5EF4-FFF2-40B4-BE49-F238E27FC236}">
                    <a16:creationId xmlns:a16="http://schemas.microsoft.com/office/drawing/2014/main" xmlns="" id="{CD1776E7-3805-442B-9625-860B231E9813}"/>
                  </a:ext>
                </a:extLst>
              </p:cNvPr>
              <p:cNvSpPr/>
              <p:nvPr/>
            </p:nvSpPr>
            <p:spPr>
              <a:xfrm>
                <a:off x="5959754" y="4227266"/>
                <a:ext cx="130969" cy="214312"/>
              </a:xfrm>
              <a:custGeom>
                <a:avLst/>
                <a:gdLst>
                  <a:gd name="connsiteX0" fmla="*/ 0 w 130969"/>
                  <a:gd name="connsiteY0" fmla="*/ 214312 h 214312"/>
                  <a:gd name="connsiteX1" fmla="*/ 130969 w 130969"/>
                  <a:gd name="connsiteY1" fmla="*/ 0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969" h="214312">
                    <a:moveTo>
                      <a:pt x="0" y="214312"/>
                    </a:moveTo>
                    <a:lnTo>
                      <a:pt x="130969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49" name="자유형 156">
                <a:extLst>
                  <a:ext uri="{FF2B5EF4-FFF2-40B4-BE49-F238E27FC236}">
                    <a16:creationId xmlns:a16="http://schemas.microsoft.com/office/drawing/2014/main" xmlns="" id="{027F29EB-E67F-4BE7-96AD-45C85311CE0C}"/>
                  </a:ext>
                </a:extLst>
              </p:cNvPr>
              <p:cNvSpPr/>
              <p:nvPr/>
            </p:nvSpPr>
            <p:spPr>
              <a:xfrm>
                <a:off x="5752585" y="4308228"/>
                <a:ext cx="121444" cy="142875"/>
              </a:xfrm>
              <a:custGeom>
                <a:avLst/>
                <a:gdLst>
                  <a:gd name="connsiteX0" fmla="*/ 0 w 121444"/>
                  <a:gd name="connsiteY0" fmla="*/ 0 h 142875"/>
                  <a:gd name="connsiteX1" fmla="*/ 121444 w 121444"/>
                  <a:gd name="connsiteY1" fmla="*/ 14287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444" h="142875">
                    <a:moveTo>
                      <a:pt x="0" y="0"/>
                    </a:moveTo>
                    <a:lnTo>
                      <a:pt x="121444" y="142875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0" name="자유형 157">
                <a:extLst>
                  <a:ext uri="{FF2B5EF4-FFF2-40B4-BE49-F238E27FC236}">
                    <a16:creationId xmlns:a16="http://schemas.microsoft.com/office/drawing/2014/main" xmlns="" id="{F2E6261D-30A2-411D-8453-ADFC4E2CBF8D}"/>
                  </a:ext>
                </a:extLst>
              </p:cNvPr>
              <p:cNvSpPr/>
              <p:nvPr/>
            </p:nvSpPr>
            <p:spPr>
              <a:xfrm>
                <a:off x="5404923" y="4520159"/>
                <a:ext cx="440531" cy="21432"/>
              </a:xfrm>
              <a:custGeom>
                <a:avLst/>
                <a:gdLst>
                  <a:gd name="connsiteX0" fmla="*/ 0 w 440531"/>
                  <a:gd name="connsiteY0" fmla="*/ 21432 h 21432"/>
                  <a:gd name="connsiteX1" fmla="*/ 440531 w 440531"/>
                  <a:gd name="connsiteY1" fmla="*/ 0 h 2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0531" h="21432">
                    <a:moveTo>
                      <a:pt x="0" y="21432"/>
                    </a:moveTo>
                    <a:lnTo>
                      <a:pt x="440531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xmlns="" id="{D888C7B1-D7B9-4B62-9FFD-34A6AA3225BF}"/>
                  </a:ext>
                </a:extLst>
              </p:cNvPr>
              <p:cNvSpPr txBox="1"/>
              <p:nvPr/>
            </p:nvSpPr>
            <p:spPr>
              <a:xfrm>
                <a:off x="5054680" y="4402339"/>
                <a:ext cx="247722" cy="194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나눔고딕" pitchFamily="50" charset="-127"/>
                    <a:ea typeface="나눔고딕" pitchFamily="50" charset="-127"/>
                  </a:rPr>
                  <a:t>①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xmlns="" id="{CA51276E-14E3-4257-9E57-A455C1704CBB}"/>
                  </a:ext>
                </a:extLst>
              </p:cNvPr>
              <p:cNvSpPr txBox="1"/>
              <p:nvPr/>
            </p:nvSpPr>
            <p:spPr>
              <a:xfrm>
                <a:off x="5109784" y="3997429"/>
                <a:ext cx="247722" cy="194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7030A0"/>
                    </a:solidFill>
                    <a:latin typeface="나눔고딕" pitchFamily="50" charset="-127"/>
                    <a:ea typeface="나눔고딕" pitchFamily="50" charset="-127"/>
                  </a:rPr>
                  <a:t>②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xmlns="" id="{8A3F5218-BBA6-4A65-880F-D46599EA40EF}"/>
                  </a:ext>
                </a:extLst>
              </p:cNvPr>
              <p:cNvSpPr txBox="1"/>
              <p:nvPr/>
            </p:nvSpPr>
            <p:spPr>
              <a:xfrm>
                <a:off x="5442732" y="4147233"/>
                <a:ext cx="247722" cy="194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7030A0"/>
                    </a:solidFill>
                    <a:latin typeface="나눔고딕" pitchFamily="50" charset="-127"/>
                    <a:ea typeface="나눔고딕" pitchFamily="50" charset="-127"/>
                  </a:rPr>
                  <a:t>③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xmlns="" id="{8EF8500D-97A3-4EA0-97AD-D2288D9ACFD8}"/>
                  </a:ext>
                </a:extLst>
              </p:cNvPr>
              <p:cNvSpPr txBox="1"/>
              <p:nvPr/>
            </p:nvSpPr>
            <p:spPr>
              <a:xfrm>
                <a:off x="5647810" y="4379135"/>
                <a:ext cx="247722" cy="194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0070C0"/>
                    </a:solidFill>
                    <a:latin typeface="나눔고딕" pitchFamily="50" charset="-127"/>
                    <a:ea typeface="나눔고딕" pitchFamily="50" charset="-127"/>
                  </a:rPr>
                  <a:t>④</a:t>
                </a:r>
              </a:p>
            </p:txBody>
          </p:sp>
          <p:sp>
            <p:nvSpPr>
              <p:cNvPr id="155" name="자유형 162">
                <a:extLst>
                  <a:ext uri="{FF2B5EF4-FFF2-40B4-BE49-F238E27FC236}">
                    <a16:creationId xmlns:a16="http://schemas.microsoft.com/office/drawing/2014/main" xmlns="" id="{0F80D4D2-8CCD-4B6B-A589-7EEE827A0319}"/>
                  </a:ext>
                </a:extLst>
              </p:cNvPr>
              <p:cNvSpPr/>
              <p:nvPr/>
            </p:nvSpPr>
            <p:spPr>
              <a:xfrm>
                <a:off x="5306474" y="4174878"/>
                <a:ext cx="38100" cy="252413"/>
              </a:xfrm>
              <a:custGeom>
                <a:avLst/>
                <a:gdLst>
                  <a:gd name="connsiteX0" fmla="*/ 0 w 38100"/>
                  <a:gd name="connsiteY0" fmla="*/ 252413 h 252413"/>
                  <a:gd name="connsiteX1" fmla="*/ 38100 w 38100"/>
                  <a:gd name="connsiteY1" fmla="*/ 0 h 252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252413">
                    <a:moveTo>
                      <a:pt x="0" y="252413"/>
                    </a:moveTo>
                    <a:lnTo>
                      <a:pt x="38100" y="0"/>
                    </a:lnTo>
                  </a:path>
                </a:pathLst>
              </a:custGeom>
              <a:ln w="3175">
                <a:solidFill>
                  <a:srgbClr val="FF0000"/>
                </a:solidFill>
                <a:headEnd type="none"/>
                <a:tailEnd type="stealth" w="sm" len="sm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6" name="자유형 163">
                <a:extLst>
                  <a:ext uri="{FF2B5EF4-FFF2-40B4-BE49-F238E27FC236}">
                    <a16:creationId xmlns:a16="http://schemas.microsoft.com/office/drawing/2014/main" xmlns="" id="{23716F78-7173-4642-A1F8-D1CAF406271A}"/>
                  </a:ext>
                </a:extLst>
              </p:cNvPr>
              <p:cNvSpPr/>
              <p:nvPr/>
            </p:nvSpPr>
            <p:spPr>
              <a:xfrm>
                <a:off x="5426330" y="4312991"/>
                <a:ext cx="240506" cy="192881"/>
              </a:xfrm>
              <a:custGeom>
                <a:avLst/>
                <a:gdLst>
                  <a:gd name="connsiteX0" fmla="*/ 0 w 240506"/>
                  <a:gd name="connsiteY0" fmla="*/ 192881 h 192881"/>
                  <a:gd name="connsiteX1" fmla="*/ 240506 w 240506"/>
                  <a:gd name="connsiteY1" fmla="*/ 0 h 19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506" h="192881">
                    <a:moveTo>
                      <a:pt x="0" y="192881"/>
                    </a:moveTo>
                    <a:lnTo>
                      <a:pt x="240506" y="0"/>
                    </a:lnTo>
                  </a:path>
                </a:pathLst>
              </a:custGeom>
              <a:ln w="3175">
                <a:solidFill>
                  <a:srgbClr val="FF0000"/>
                </a:solidFill>
                <a:headEnd type="none"/>
                <a:tailEnd type="stealth" w="sm" len="sm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7" name="자유형 164">
                <a:extLst>
                  <a:ext uri="{FF2B5EF4-FFF2-40B4-BE49-F238E27FC236}">
                    <a16:creationId xmlns:a16="http://schemas.microsoft.com/office/drawing/2014/main" xmlns="" id="{1AECA0F3-EF6F-447B-88CE-D17D71E80F05}"/>
                  </a:ext>
                </a:extLst>
              </p:cNvPr>
              <p:cNvSpPr/>
              <p:nvPr/>
            </p:nvSpPr>
            <p:spPr>
              <a:xfrm>
                <a:off x="5404923" y="4564869"/>
                <a:ext cx="440531" cy="21432"/>
              </a:xfrm>
              <a:custGeom>
                <a:avLst/>
                <a:gdLst>
                  <a:gd name="connsiteX0" fmla="*/ 0 w 440531"/>
                  <a:gd name="connsiteY0" fmla="*/ 21432 h 21432"/>
                  <a:gd name="connsiteX1" fmla="*/ 440531 w 440531"/>
                  <a:gd name="connsiteY1" fmla="*/ 0 h 2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0531" h="21432">
                    <a:moveTo>
                      <a:pt x="0" y="21432"/>
                    </a:moveTo>
                    <a:lnTo>
                      <a:pt x="440531" y="0"/>
                    </a:lnTo>
                  </a:path>
                </a:pathLst>
              </a:custGeom>
              <a:ln w="3175">
                <a:solidFill>
                  <a:srgbClr val="0070C0"/>
                </a:solidFill>
                <a:headEnd type="none"/>
                <a:tailEnd type="stealth" w="sm" len="sm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xmlns="" id="{E32588D0-DBE0-4B66-BB03-AD87033880D2}"/>
                  </a:ext>
                </a:extLst>
              </p:cNvPr>
              <p:cNvSpPr txBox="1"/>
              <p:nvPr/>
            </p:nvSpPr>
            <p:spPr>
              <a:xfrm>
                <a:off x="5056218" y="4203807"/>
                <a:ext cx="330665" cy="166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>
                    <a:solidFill>
                      <a:srgbClr val="FF0000"/>
                    </a:solidFill>
                    <a:latin typeface="나눔고딕" pitchFamily="50" charset="-127"/>
                    <a:ea typeface="나눔고딕" pitchFamily="50" charset="-127"/>
                  </a:rPr>
                  <a:t>CH. 1</a:t>
                </a:r>
                <a:endParaRPr lang="ko-KR" altLang="en-US" sz="600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xmlns="" id="{1D6E9D12-D18A-4CDA-8A17-0F54A3C1E215}"/>
                  </a:ext>
                </a:extLst>
              </p:cNvPr>
              <p:cNvSpPr txBox="1"/>
              <p:nvPr/>
            </p:nvSpPr>
            <p:spPr>
              <a:xfrm>
                <a:off x="5430420" y="4368985"/>
                <a:ext cx="330665" cy="166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>
                    <a:solidFill>
                      <a:srgbClr val="FF0000"/>
                    </a:solidFill>
                    <a:latin typeface="나눔고딕" pitchFamily="50" charset="-127"/>
                    <a:ea typeface="나눔고딕" pitchFamily="50" charset="-127"/>
                  </a:rPr>
                  <a:t>CH. 5</a:t>
                </a:r>
                <a:endParaRPr lang="ko-KR" altLang="en-US" sz="600" dirty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pic>
          <p:nvPicPr>
            <p:cNvPr id="176" name="그림 175">
              <a:extLst>
                <a:ext uri="{FF2B5EF4-FFF2-40B4-BE49-F238E27FC236}">
                  <a16:creationId xmlns:a16="http://schemas.microsoft.com/office/drawing/2014/main" xmlns="" id="{CEABEE5C-EA47-42E3-B355-BEB2EECD6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8" b="5296"/>
            <a:stretch/>
          </p:blipFill>
          <p:spPr>
            <a:xfrm>
              <a:off x="5471299" y="3709065"/>
              <a:ext cx="99383" cy="88794"/>
            </a:xfrm>
            <a:prstGeom prst="rect">
              <a:avLst/>
            </a:prstGeom>
          </p:spPr>
        </p:pic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xmlns="" id="{D79E1153-CA33-4E75-A315-344B5BDB09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8" b="5296"/>
            <a:stretch/>
          </p:blipFill>
          <p:spPr>
            <a:xfrm>
              <a:off x="5643153" y="3807911"/>
              <a:ext cx="99383" cy="88794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xmlns="" id="{1E84BD69-010B-4C2B-90AA-E093C9FAC6F4}"/>
                </a:ext>
              </a:extLst>
            </p:cNvPr>
            <p:cNvSpPr txBox="1"/>
            <p:nvPr/>
          </p:nvSpPr>
          <p:spPr>
            <a:xfrm>
              <a:off x="938529" y="2723792"/>
              <a:ext cx="1154562" cy="305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최적경로생성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xmlns="" id="{330B1EA3-C947-44D1-8E53-1193615C60D8}"/>
                </a:ext>
              </a:extLst>
            </p:cNvPr>
            <p:cNvSpPr txBox="1"/>
            <p:nvPr/>
          </p:nvSpPr>
          <p:spPr>
            <a:xfrm>
              <a:off x="3020340" y="2723792"/>
              <a:ext cx="1320447" cy="305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통신경로다양성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xmlns="" id="{73BA69A0-F025-4B6D-BDDA-29907BF54AF5}"/>
                </a:ext>
              </a:extLst>
            </p:cNvPr>
            <p:cNvSpPr txBox="1"/>
            <p:nvPr/>
          </p:nvSpPr>
          <p:spPr>
            <a:xfrm>
              <a:off x="5314333" y="2723792"/>
              <a:ext cx="1320447" cy="305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통신채널다양성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xmlns="" id="{698EE749-A169-41BA-8A2E-090C0B283686}"/>
                </a:ext>
              </a:extLst>
            </p:cNvPr>
            <p:cNvSpPr txBox="1"/>
            <p:nvPr/>
          </p:nvSpPr>
          <p:spPr>
            <a:xfrm>
              <a:off x="7671253" y="2723792"/>
              <a:ext cx="1204328" cy="305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기타 알고리즘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xmlns="" id="{23B48A50-38C8-499B-B2C9-2885DEB9279B}"/>
                </a:ext>
              </a:extLst>
            </p:cNvPr>
            <p:cNvSpPr txBox="1"/>
            <p:nvPr/>
          </p:nvSpPr>
          <p:spPr>
            <a:xfrm>
              <a:off x="626041" y="4193762"/>
              <a:ext cx="1974714" cy="1194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 smtClean="0">
                  <a:latin typeface="나눔고딕" pitchFamily="50" charset="-127"/>
                  <a:ea typeface="나눔고딕" pitchFamily="50" charset="-127"/>
                </a:rPr>
                <a:t>SM</a:t>
              </a:r>
              <a:r>
                <a:rPr lang="ko-KR" altLang="en-US" sz="10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000" dirty="0" err="1" smtClean="0">
                  <a:latin typeface="나눔고딕" pitchFamily="50" charset="-127"/>
                  <a:ea typeface="나눔고딕" pitchFamily="50" charset="-127"/>
                </a:rPr>
                <a:t>구동시</a:t>
              </a:r>
              <a:r>
                <a:rPr lang="ko-KR" altLang="en-US" sz="1000" dirty="0" smtClean="0">
                  <a:latin typeface="나눔고딕" pitchFamily="50" charset="-127"/>
                  <a:ea typeface="나눔고딕" pitchFamily="50" charset="-127"/>
                </a:rPr>
                <a:t> 자동으로 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Master Mote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까지의 최적 경로를 찾아 </a:t>
              </a:r>
              <a:r>
                <a:rPr lang="ko-KR" altLang="en-US" sz="1000" dirty="0" smtClean="0">
                  <a:latin typeface="나눔고딕" pitchFamily="50" charset="-127"/>
                  <a:ea typeface="나눔고딕" pitchFamily="50" charset="-127"/>
                </a:rPr>
                <a:t>저장</a:t>
              </a:r>
              <a:r>
                <a:rPr lang="en-US" altLang="ko-KR" sz="1000" dirty="0" smtClean="0">
                  <a:latin typeface="나눔고딕" pitchFamily="50" charset="-127"/>
                  <a:ea typeface="나눔고딕" pitchFamily="50" charset="-127"/>
                </a:rPr>
                <a:t>,</a:t>
              </a:r>
              <a:endParaRPr lang="en-US" altLang="ko-KR" sz="1000" dirty="0">
                <a:latin typeface="나눔고딕" pitchFamily="50" charset="-127"/>
                <a:ea typeface="나눔고딕" pitchFamily="50" charset="-127"/>
              </a:endParaRPr>
            </a:p>
            <a:p>
              <a:pPr marL="92075" indent="-92075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DATA 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통신시 이를 활용함으로써 통신 신뢰성을 제고하며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,</a:t>
              </a:r>
            </a:p>
            <a:p>
              <a:pPr marL="92075" indent="-92075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latin typeface="나눔고딕" pitchFamily="50" charset="-127"/>
                  <a:ea typeface="나눔고딕" pitchFamily="50" charset="-127"/>
                </a:rPr>
                <a:t>일정 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주기로 최적 경로 찾기를 수행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/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갱신함으로써 산업현장의 다양한 환경변화에 대응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xmlns="" id="{7C2BAA45-8171-463B-B13E-B6F75CA82F13}"/>
                </a:ext>
              </a:extLst>
            </p:cNvPr>
            <p:cNvSpPr txBox="1"/>
            <p:nvPr/>
          </p:nvSpPr>
          <p:spPr>
            <a:xfrm>
              <a:off x="2908343" y="4193762"/>
              <a:ext cx="1974714" cy="1194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SM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은 설비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/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센스의 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DATA 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수집 및 전송 기능 뿐만 </a:t>
              </a:r>
              <a:r>
                <a:rPr lang="ko-KR" altLang="en-US" sz="1000">
                  <a:latin typeface="나눔고딕" pitchFamily="50" charset="-127"/>
                  <a:ea typeface="나눔고딕" pitchFamily="50" charset="-127"/>
                </a:rPr>
                <a:t>아니라</a:t>
              </a:r>
              <a:r>
                <a:rPr lang="en-US" altLang="ko-KR" sz="1000" smtClean="0">
                  <a:latin typeface="나눔고딕" pitchFamily="50" charset="-127"/>
                  <a:ea typeface="나눔고딕" pitchFamily="50" charset="-127"/>
                </a:rPr>
                <a:t>,</a:t>
              </a:r>
              <a:r>
                <a:rPr lang="ko-KR" altLang="en-US" sz="1000" smtClean="0">
                  <a:latin typeface="나눔고딕" pitchFamily="50" charset="-127"/>
                  <a:ea typeface="나눔고딕" pitchFamily="50" charset="-127"/>
                </a:rPr>
                <a:t>타 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SM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의 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Repeater 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기능도 수행</a:t>
              </a:r>
              <a:endParaRPr lang="en-US" altLang="ko-KR" sz="1000" dirty="0">
                <a:latin typeface="나눔고딕" pitchFamily="50" charset="-127"/>
                <a:ea typeface="나눔고딕" pitchFamily="50" charset="-127"/>
              </a:endParaRPr>
            </a:p>
            <a:p>
              <a:pPr marL="92075" indent="-92075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SM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은 최소 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2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개 이상의 통신 경로를 가지고 있어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en-US" altLang="ko-KR" sz="1000" dirty="0" smtClean="0">
                  <a:latin typeface="나눔고딕" pitchFamily="50" charset="-127"/>
                  <a:ea typeface="나눔고딕" pitchFamily="50" charset="-127"/>
                </a:rPr>
                <a:t>2-3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번 경로에 문제발생시 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4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번으로 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DATA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를 전송</a:t>
              </a:r>
              <a:endParaRPr lang="en-US" altLang="ko-KR" sz="1000" dirty="0">
                <a:latin typeface="나눔고딕" pitchFamily="50" charset="-127"/>
                <a:ea typeface="나눔고딕" pitchFamily="50" charset="-127"/>
              </a:endParaRPr>
            </a:p>
            <a:p>
              <a:pPr marL="92075" indent="-92075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10㎳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이하에서 변경 발생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xmlns="" id="{6C0A82BA-F25E-474E-A7BF-E823221FDB34}"/>
                </a:ext>
              </a:extLst>
            </p:cNvPr>
            <p:cNvSpPr txBox="1"/>
            <p:nvPr/>
          </p:nvSpPr>
          <p:spPr>
            <a:xfrm>
              <a:off x="5192368" y="4193762"/>
              <a:ext cx="1974714" cy="1542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TSCH 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무선 통신은 해당 주파수 </a:t>
              </a:r>
              <a:r>
                <a:rPr lang="ko-KR" altLang="en-US" sz="1000" dirty="0" err="1">
                  <a:latin typeface="나눔고딕" pitchFamily="50" charset="-127"/>
                  <a:ea typeface="나눔고딕" pitchFamily="50" charset="-127"/>
                </a:rPr>
                <a:t>대역내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16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개 </a:t>
              </a:r>
              <a:r>
                <a:rPr lang="ko-KR" altLang="en-US" sz="1000" dirty="0" err="1">
                  <a:latin typeface="나눔고딕" pitchFamily="50" charset="-127"/>
                  <a:ea typeface="나눔고딕" pitchFamily="50" charset="-127"/>
                </a:rPr>
                <a:t>채널중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15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개 채널을 병렬로 활용</a:t>
              </a:r>
              <a:endParaRPr lang="en-US" altLang="ko-KR" sz="1000" dirty="0">
                <a:latin typeface="나눔고딕" pitchFamily="50" charset="-127"/>
                <a:ea typeface="나눔고딕" pitchFamily="50" charset="-127"/>
              </a:endParaRPr>
            </a:p>
            <a:p>
              <a:pPr marL="92075" indent="-92075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 smtClean="0">
                  <a:latin typeface="나눔고딕" pitchFamily="50" charset="-127"/>
                  <a:ea typeface="나눔고딕" pitchFamily="50" charset="-127"/>
                </a:rPr>
                <a:t>SM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이 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번 채널로 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DATA 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전송하였으나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000" dirty="0" err="1">
                  <a:latin typeface="나눔고딕" pitchFamily="50" charset="-127"/>
                  <a:ea typeface="나눔고딕" pitchFamily="50" charset="-127"/>
                </a:rPr>
                <a:t>노이즈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/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감쇄 등이 감지되면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, </a:t>
              </a:r>
            </a:p>
            <a:p>
              <a:pPr marL="92075" indent="-92075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5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번 채널로 변경하고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, 5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번 역시 동일 현상일 경우 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11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번 채널로 자동 변경하여 </a:t>
              </a: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DATA 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전송</a:t>
              </a:r>
              <a:endParaRPr lang="en-US" altLang="ko-KR" sz="1000" dirty="0">
                <a:latin typeface="나눔고딕" pitchFamily="50" charset="-127"/>
                <a:ea typeface="나눔고딕" pitchFamily="50" charset="-127"/>
              </a:endParaRPr>
            </a:p>
            <a:p>
              <a:pPr marL="92075" indent="-92075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나눔고딕" pitchFamily="50" charset="-127"/>
                  <a:ea typeface="나눔고딕" pitchFamily="50" charset="-127"/>
                </a:rPr>
                <a:t>10㎳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이하에서 변경 발생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xmlns="" id="{C49CA76B-8AA0-495A-85AE-4B02B0E08323}"/>
                </a:ext>
              </a:extLst>
            </p:cNvPr>
            <p:cNvSpPr txBox="1"/>
            <p:nvPr/>
          </p:nvSpPr>
          <p:spPr>
            <a:xfrm>
              <a:off x="7466055" y="3227575"/>
              <a:ext cx="1974714" cy="222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b="1" dirty="0">
                  <a:latin typeface="나눔고딕" pitchFamily="50" charset="-127"/>
                  <a:ea typeface="나눔고딕" pitchFamily="50" charset="-127"/>
                </a:rPr>
                <a:t>Master Mote</a:t>
              </a:r>
              <a:r>
                <a:rPr lang="ko-KR" altLang="en-US" sz="1000" b="1" dirty="0">
                  <a:latin typeface="나눔고딕" pitchFamily="50" charset="-127"/>
                  <a:ea typeface="나눔고딕" pitchFamily="50" charset="-127"/>
                </a:rPr>
                <a:t>의 이중화 구성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xmlns="" id="{20EC6547-CFC7-4567-B167-9E7EACC69853}"/>
                </a:ext>
              </a:extLst>
            </p:cNvPr>
            <p:cNvSpPr txBox="1"/>
            <p:nvPr/>
          </p:nvSpPr>
          <p:spPr>
            <a:xfrm>
              <a:off x="7570395" y="3427458"/>
              <a:ext cx="1870373" cy="583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altLang="ko-KR" sz="900" dirty="0" smtClean="0">
                  <a:latin typeface="나눔고딕" pitchFamily="50" charset="-127"/>
                  <a:ea typeface="나눔고딕" pitchFamily="50" charset="-127"/>
                </a:rPr>
                <a:t>Master </a:t>
              </a:r>
              <a:r>
                <a:rPr lang="en-US" altLang="ko-KR" sz="900" dirty="0">
                  <a:latin typeface="나눔고딕" pitchFamily="50" charset="-127"/>
                  <a:ea typeface="나눔고딕" pitchFamily="50" charset="-127"/>
                </a:rPr>
                <a:t>Mote</a:t>
              </a:r>
              <a:r>
                <a:rPr lang="ko-KR" altLang="en-US" sz="900" dirty="0">
                  <a:latin typeface="나눔고딕" pitchFamily="50" charset="-127"/>
                  <a:ea typeface="나눔고딕" pitchFamily="50" charset="-127"/>
                </a:rPr>
                <a:t>를 이중화 구성함으로써 </a:t>
              </a:r>
              <a:r>
                <a:rPr lang="en-US" altLang="ko-KR" sz="900" dirty="0"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900" dirty="0">
                  <a:latin typeface="나눔고딕" pitchFamily="50" charset="-127"/>
                  <a:ea typeface="나눔고딕" pitchFamily="50" charset="-127"/>
                </a:rPr>
                <a:t>대의 </a:t>
              </a:r>
              <a:r>
                <a:rPr lang="en-US" altLang="ko-KR" sz="900" dirty="0">
                  <a:latin typeface="나눔고딕" pitchFamily="50" charset="-127"/>
                  <a:ea typeface="나눔고딕" pitchFamily="50" charset="-127"/>
                </a:rPr>
                <a:t>Master Mote</a:t>
              </a:r>
              <a:r>
                <a:rPr lang="ko-KR" altLang="en-US" sz="900" dirty="0">
                  <a:latin typeface="나눔고딕" pitchFamily="50" charset="-127"/>
                  <a:ea typeface="나눔고딕" pitchFamily="50" charset="-127"/>
                </a:rPr>
                <a:t>에 문제가 발생하더라도 백업 </a:t>
              </a:r>
              <a:r>
                <a:rPr lang="en-US" altLang="ko-KR" sz="900" dirty="0">
                  <a:latin typeface="나눔고딕" pitchFamily="50" charset="-127"/>
                  <a:ea typeface="나눔고딕" pitchFamily="50" charset="-127"/>
                </a:rPr>
                <a:t>Master Mote</a:t>
              </a:r>
              <a:r>
                <a:rPr lang="ko-KR" altLang="en-US" sz="900" dirty="0">
                  <a:latin typeface="나눔고딕" pitchFamily="50" charset="-127"/>
                  <a:ea typeface="나눔고딕" pitchFamily="50" charset="-127"/>
                </a:rPr>
                <a:t>를 이용하여 </a:t>
              </a:r>
              <a:r>
                <a:rPr lang="en-US" altLang="ko-KR" sz="900" dirty="0">
                  <a:latin typeface="나눔고딕" pitchFamily="50" charset="-127"/>
                  <a:ea typeface="나눔고딕" pitchFamily="50" charset="-127"/>
                </a:rPr>
                <a:t>Slave Mote</a:t>
              </a:r>
              <a:r>
                <a:rPr lang="ko-KR" altLang="en-US" sz="900" dirty="0">
                  <a:latin typeface="나눔고딕" pitchFamily="50" charset="-127"/>
                  <a:ea typeface="나눔고딕" pitchFamily="50" charset="-127"/>
                </a:rPr>
                <a:t>의 </a:t>
              </a:r>
              <a:r>
                <a:rPr lang="en-US" altLang="ko-KR" sz="900" dirty="0">
                  <a:latin typeface="나눔고딕" pitchFamily="50" charset="-127"/>
                  <a:ea typeface="나눔고딕" pitchFamily="50" charset="-127"/>
                </a:rPr>
                <a:t>DATA </a:t>
              </a:r>
              <a:r>
                <a:rPr lang="ko-KR" altLang="en-US" sz="900" dirty="0">
                  <a:latin typeface="나눔고딕" pitchFamily="50" charset="-127"/>
                  <a:ea typeface="나눔고딕" pitchFamily="50" charset="-127"/>
                </a:rPr>
                <a:t>를 안정적으로 전송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xmlns="" id="{A37D270E-57F7-4613-9737-5D34EE9EBCD7}"/>
                </a:ext>
              </a:extLst>
            </p:cNvPr>
            <p:cNvSpPr txBox="1"/>
            <p:nvPr/>
          </p:nvSpPr>
          <p:spPr>
            <a:xfrm>
              <a:off x="7466055" y="4187937"/>
              <a:ext cx="1974714" cy="222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b="1" dirty="0">
                  <a:latin typeface="나눔고딕" pitchFamily="50" charset="-127"/>
                  <a:ea typeface="나눔고딕" pitchFamily="50" charset="-127"/>
                </a:rPr>
                <a:t>통신채널 검증기능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xmlns="" id="{A54CF23F-50E4-40AB-AE4A-661AABF6AFDF}"/>
                </a:ext>
              </a:extLst>
            </p:cNvPr>
            <p:cNvSpPr txBox="1"/>
            <p:nvPr/>
          </p:nvSpPr>
          <p:spPr>
            <a:xfrm>
              <a:off x="7570395" y="4387820"/>
              <a:ext cx="1870373" cy="629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900" dirty="0" smtClean="0">
                  <a:latin typeface="나눔고딕" pitchFamily="50" charset="-127"/>
                  <a:ea typeface="나눔고딕" pitchFamily="50" charset="-127"/>
                </a:rPr>
                <a:t>기본적으로 </a:t>
              </a:r>
              <a:r>
                <a:rPr lang="en-US" altLang="ko-KR" sz="900" dirty="0">
                  <a:latin typeface="나눔고딕" pitchFamily="50" charset="-127"/>
                  <a:ea typeface="나눔고딕" pitchFamily="50" charset="-127"/>
                </a:rPr>
                <a:t>DATA</a:t>
              </a:r>
              <a:r>
                <a:rPr lang="ko-KR" altLang="en-US" sz="900" dirty="0">
                  <a:latin typeface="나눔고딕" pitchFamily="50" charset="-127"/>
                  <a:ea typeface="나눔고딕" pitchFamily="50" charset="-127"/>
                </a:rPr>
                <a:t>를 송수신하는 주파수 채널의 이상유무를 자동 측정하는 기능 </a:t>
              </a:r>
              <a:r>
                <a:rPr lang="ko-KR" altLang="en-US" sz="900">
                  <a:latin typeface="나눔고딕" pitchFamily="50" charset="-127"/>
                  <a:ea typeface="나눔고딕" pitchFamily="50" charset="-127"/>
                </a:rPr>
                <a:t>내장 </a:t>
              </a:r>
              <a:endParaRPr lang="en-US" altLang="ko-KR" sz="900" smtClean="0">
                <a:latin typeface="나눔고딕" pitchFamily="50" charset="-127"/>
                <a:ea typeface="나눔고딕" pitchFamily="50" charset="-127"/>
              </a:endParaRPr>
            </a:p>
            <a:p>
              <a:pPr>
                <a:spcAft>
                  <a:spcPts val="400"/>
                </a:spcAft>
              </a:pPr>
              <a:r>
                <a:rPr lang="en-US" altLang="ko-KR" sz="900" smtClean="0"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en-US" altLang="ko-KR" sz="900" dirty="0">
                  <a:latin typeface="나눔고딕" pitchFamily="50" charset="-127"/>
                  <a:ea typeface="나눔고딕" pitchFamily="50" charset="-127"/>
                </a:rPr>
                <a:t>CCA ; Clear Channel Assessment)</a:t>
              </a:r>
              <a:endParaRPr lang="ko-KR" altLang="en-US" sz="9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xmlns="" id="{54B9C155-3026-4F58-8517-7EA4092F0107}"/>
                </a:ext>
              </a:extLst>
            </p:cNvPr>
            <p:cNvSpPr txBox="1"/>
            <p:nvPr/>
          </p:nvSpPr>
          <p:spPr>
            <a:xfrm>
              <a:off x="7466055" y="5011849"/>
              <a:ext cx="1974714" cy="222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b="1" dirty="0">
                  <a:latin typeface="나눔고딕" pitchFamily="50" charset="-127"/>
                  <a:ea typeface="나눔고딕" pitchFamily="50" charset="-127"/>
                </a:rPr>
                <a:t>자동 </a:t>
              </a:r>
              <a:r>
                <a:rPr lang="ko-KR" altLang="en-US" sz="1000" b="1" dirty="0" err="1">
                  <a:latin typeface="나눔고딕" pitchFamily="50" charset="-127"/>
                  <a:ea typeface="나눔고딕" pitchFamily="50" charset="-127"/>
                </a:rPr>
                <a:t>망구성</a:t>
              </a:r>
              <a:r>
                <a:rPr lang="ko-KR" altLang="en-US" sz="1000" b="1" dirty="0">
                  <a:latin typeface="나눔고딕" pitchFamily="50" charset="-127"/>
                  <a:ea typeface="나눔고딕" pitchFamily="50" charset="-127"/>
                </a:rPr>
                <a:t> 및 복구기능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xmlns="" id="{E363E068-923A-409D-8D20-ECFF1888A54B}"/>
                </a:ext>
              </a:extLst>
            </p:cNvPr>
            <p:cNvSpPr txBox="1"/>
            <p:nvPr/>
          </p:nvSpPr>
          <p:spPr>
            <a:xfrm>
              <a:off x="7570395" y="5211732"/>
              <a:ext cx="1870373" cy="754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ko-KR" altLang="en-US" sz="900" dirty="0" smtClean="0">
                  <a:latin typeface="나눔고딕" pitchFamily="50" charset="-127"/>
                  <a:ea typeface="나눔고딕" pitchFamily="50" charset="-127"/>
                </a:rPr>
                <a:t>별도의 </a:t>
              </a:r>
              <a:r>
                <a:rPr lang="ko-KR" altLang="en-US" sz="900" dirty="0">
                  <a:latin typeface="나눔고딕" pitchFamily="50" charset="-127"/>
                  <a:ea typeface="나눔고딕" pitchFamily="50" charset="-127"/>
                </a:rPr>
                <a:t>추가작업 없이 자동으로 통신망을 자체 구성하며</a:t>
              </a:r>
              <a:r>
                <a:rPr lang="en-US" altLang="ko-KR" sz="900" dirty="0">
                  <a:latin typeface="나눔고딕" pitchFamily="50" charset="-127"/>
                  <a:ea typeface="나눔고딕" pitchFamily="50" charset="-127"/>
                </a:rPr>
                <a:t>,</a:t>
              </a:r>
            </a:p>
            <a:p>
              <a:pPr>
                <a:spcAft>
                  <a:spcPts val="400"/>
                </a:spcAft>
              </a:pPr>
              <a:r>
                <a:rPr lang="ko-KR" altLang="en-US" sz="900" dirty="0">
                  <a:latin typeface="나눔고딕" pitchFamily="50" charset="-127"/>
                  <a:ea typeface="나눔고딕" pitchFamily="50" charset="-127"/>
                </a:rPr>
                <a:t>정전 등의 원인으로 문제 발생시 전원이 들어옴과 동시에 </a:t>
              </a:r>
              <a:r>
                <a:rPr lang="en-US" altLang="ko-KR" sz="900" dirty="0">
                  <a:latin typeface="나눔고딕" pitchFamily="50" charset="-127"/>
                  <a:ea typeface="나눔고딕" pitchFamily="50" charset="-127"/>
                </a:rPr>
                <a:t>TSCH </a:t>
              </a:r>
              <a:r>
                <a:rPr lang="ko-KR" altLang="en-US" sz="900" dirty="0">
                  <a:latin typeface="나눔고딕" pitchFamily="50" charset="-127"/>
                  <a:ea typeface="나눔고딕" pitchFamily="50" charset="-127"/>
                </a:rPr>
                <a:t>망을 자동 복구하며</a:t>
              </a:r>
              <a:r>
                <a:rPr lang="en-US" altLang="ko-KR" sz="900" dirty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900" dirty="0">
                  <a:latin typeface="나눔고딕" pitchFamily="50" charset="-127"/>
                  <a:ea typeface="나눔고딕" pitchFamily="50" charset="-127"/>
                </a:rPr>
                <a:t>이에 대한 </a:t>
              </a:r>
              <a:r>
                <a:rPr lang="ko-KR" altLang="en-US" sz="900" dirty="0" err="1">
                  <a:latin typeface="나눔고딕" pitchFamily="50" charset="-127"/>
                  <a:ea typeface="나눔고딕" pitchFamily="50" charset="-127"/>
                </a:rPr>
                <a:t>리포팅</a:t>
              </a:r>
              <a:r>
                <a:rPr lang="ko-KR" altLang="en-US" sz="900" dirty="0">
                  <a:latin typeface="나눔고딕" pitchFamily="50" charset="-127"/>
                  <a:ea typeface="나눔고딕" pitchFamily="50" charset="-127"/>
                </a:rPr>
                <a:t> 기능을 제공</a:t>
              </a:r>
            </a:p>
          </p:txBody>
        </p:sp>
        <p:sp>
          <p:nvSpPr>
            <p:cNvPr id="191" name="자유형: 도형 5">
              <a:extLst>
                <a:ext uri="{FF2B5EF4-FFF2-40B4-BE49-F238E27FC236}">
                  <a16:creationId xmlns:a16="http://schemas.microsoft.com/office/drawing/2014/main" xmlns="" id="{3770632D-7156-4460-80ED-21E5A3B120B7}"/>
                </a:ext>
              </a:extLst>
            </p:cNvPr>
            <p:cNvSpPr/>
            <p:nvPr/>
          </p:nvSpPr>
          <p:spPr>
            <a:xfrm>
              <a:off x="1620145" y="1951538"/>
              <a:ext cx="2620462" cy="552322"/>
            </a:xfrm>
            <a:custGeom>
              <a:avLst/>
              <a:gdLst>
                <a:gd name="connsiteX0" fmla="*/ 2620462 w 2620462"/>
                <a:gd name="connsiteY0" fmla="*/ 0 h 552322"/>
                <a:gd name="connsiteX1" fmla="*/ 2620462 w 2620462"/>
                <a:gd name="connsiteY1" fmla="*/ 184108 h 552322"/>
                <a:gd name="connsiteX2" fmla="*/ 0 w 2620462"/>
                <a:gd name="connsiteY2" fmla="*/ 184108 h 552322"/>
                <a:gd name="connsiteX3" fmla="*/ 0 w 2620462"/>
                <a:gd name="connsiteY3" fmla="*/ 552322 h 5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462" h="552322">
                  <a:moveTo>
                    <a:pt x="2620462" y="0"/>
                  </a:moveTo>
                  <a:lnTo>
                    <a:pt x="2620462" y="184108"/>
                  </a:lnTo>
                  <a:lnTo>
                    <a:pt x="0" y="184108"/>
                  </a:lnTo>
                  <a:lnTo>
                    <a:pt x="0" y="552322"/>
                  </a:lnTo>
                </a:path>
              </a:pathLst>
            </a:custGeom>
            <a:ln cap="sq">
              <a:solidFill>
                <a:srgbClr val="528E1F"/>
              </a:solidFill>
              <a:headEnd type="diamond"/>
              <a:tailEnd type="diamon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2" name="자유형: 도형 7">
              <a:extLst>
                <a:ext uri="{FF2B5EF4-FFF2-40B4-BE49-F238E27FC236}">
                  <a16:creationId xmlns:a16="http://schemas.microsoft.com/office/drawing/2014/main" xmlns="" id="{77DA1A3F-8E06-4191-9796-20354191034B}"/>
                </a:ext>
              </a:extLst>
            </p:cNvPr>
            <p:cNvSpPr/>
            <p:nvPr/>
          </p:nvSpPr>
          <p:spPr>
            <a:xfrm>
              <a:off x="5688918" y="1957675"/>
              <a:ext cx="2767748" cy="540048"/>
            </a:xfrm>
            <a:custGeom>
              <a:avLst/>
              <a:gdLst>
                <a:gd name="connsiteX0" fmla="*/ 0 w 2767748"/>
                <a:gd name="connsiteY0" fmla="*/ 0 h 540048"/>
                <a:gd name="connsiteX1" fmla="*/ 0 w 2767748"/>
                <a:gd name="connsiteY1" fmla="*/ 190244 h 540048"/>
                <a:gd name="connsiteX2" fmla="*/ 2767748 w 2767748"/>
                <a:gd name="connsiteY2" fmla="*/ 190244 h 540048"/>
                <a:gd name="connsiteX3" fmla="*/ 2767748 w 2767748"/>
                <a:gd name="connsiteY3" fmla="*/ 540048 h 54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7748" h="540048">
                  <a:moveTo>
                    <a:pt x="0" y="0"/>
                  </a:moveTo>
                  <a:lnTo>
                    <a:pt x="0" y="190244"/>
                  </a:lnTo>
                  <a:lnTo>
                    <a:pt x="2767748" y="190244"/>
                  </a:lnTo>
                  <a:lnTo>
                    <a:pt x="2767748" y="540048"/>
                  </a:lnTo>
                </a:path>
              </a:pathLst>
            </a:custGeom>
            <a:ln cap="sq">
              <a:solidFill>
                <a:srgbClr val="3F4967"/>
              </a:solidFill>
              <a:headEnd type="diamond"/>
              <a:tailEnd type="diamon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3" name="자유형: 도형 8">
              <a:extLst>
                <a:ext uri="{FF2B5EF4-FFF2-40B4-BE49-F238E27FC236}">
                  <a16:creationId xmlns:a16="http://schemas.microsoft.com/office/drawing/2014/main" xmlns="" id="{4C572CD3-0D3A-44E0-9527-79EA7446939C}"/>
                </a:ext>
              </a:extLst>
            </p:cNvPr>
            <p:cNvSpPr/>
            <p:nvPr/>
          </p:nvSpPr>
          <p:spPr>
            <a:xfrm>
              <a:off x="3884666" y="1963812"/>
              <a:ext cx="718019" cy="546185"/>
            </a:xfrm>
            <a:custGeom>
              <a:avLst/>
              <a:gdLst>
                <a:gd name="connsiteX0" fmla="*/ 718019 w 718019"/>
                <a:gd name="connsiteY0" fmla="*/ 0 h 546185"/>
                <a:gd name="connsiteX1" fmla="*/ 718019 w 718019"/>
                <a:gd name="connsiteY1" fmla="*/ 288435 h 546185"/>
                <a:gd name="connsiteX2" fmla="*/ 0 w 718019"/>
                <a:gd name="connsiteY2" fmla="*/ 288435 h 546185"/>
                <a:gd name="connsiteX3" fmla="*/ 0 w 718019"/>
                <a:gd name="connsiteY3" fmla="*/ 546185 h 54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019" h="546185">
                  <a:moveTo>
                    <a:pt x="718019" y="0"/>
                  </a:moveTo>
                  <a:lnTo>
                    <a:pt x="718019" y="288435"/>
                  </a:lnTo>
                  <a:lnTo>
                    <a:pt x="0" y="288435"/>
                  </a:lnTo>
                  <a:lnTo>
                    <a:pt x="0" y="546185"/>
                  </a:lnTo>
                </a:path>
              </a:pathLst>
            </a:custGeom>
            <a:ln cap="sq">
              <a:solidFill>
                <a:srgbClr val="237D77"/>
              </a:solidFill>
              <a:headEnd type="diamond"/>
              <a:tailEnd type="diamon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4" name="자유형: 도형 9">
              <a:extLst>
                <a:ext uri="{FF2B5EF4-FFF2-40B4-BE49-F238E27FC236}">
                  <a16:creationId xmlns:a16="http://schemas.microsoft.com/office/drawing/2014/main" xmlns="" id="{6C41BFF4-B700-48C4-A185-437CBC4C0955}"/>
                </a:ext>
              </a:extLst>
            </p:cNvPr>
            <p:cNvSpPr/>
            <p:nvPr/>
          </p:nvSpPr>
          <p:spPr>
            <a:xfrm>
              <a:off x="5314950" y="1955800"/>
              <a:ext cx="865717" cy="543983"/>
            </a:xfrm>
            <a:custGeom>
              <a:avLst/>
              <a:gdLst>
                <a:gd name="connsiteX0" fmla="*/ 0 w 865717"/>
                <a:gd name="connsiteY0" fmla="*/ 0 h 543983"/>
                <a:gd name="connsiteX1" fmla="*/ 0 w 865717"/>
                <a:gd name="connsiteY1" fmla="*/ 292100 h 543983"/>
                <a:gd name="connsiteX2" fmla="*/ 865717 w 865717"/>
                <a:gd name="connsiteY2" fmla="*/ 292100 h 543983"/>
                <a:gd name="connsiteX3" fmla="*/ 865717 w 865717"/>
                <a:gd name="connsiteY3" fmla="*/ 543983 h 543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5717" h="543983">
                  <a:moveTo>
                    <a:pt x="0" y="0"/>
                  </a:moveTo>
                  <a:lnTo>
                    <a:pt x="0" y="292100"/>
                  </a:lnTo>
                  <a:lnTo>
                    <a:pt x="865717" y="292100"/>
                  </a:lnTo>
                  <a:lnTo>
                    <a:pt x="865717" y="543983"/>
                  </a:lnTo>
                </a:path>
              </a:pathLst>
            </a:custGeom>
            <a:ln cap="sq">
              <a:solidFill>
                <a:srgbClr val="8A7975"/>
              </a:solidFill>
              <a:headEnd type="diamond"/>
              <a:tailEnd type="diamon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196" name="그림 1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466" y="269384"/>
            <a:ext cx="1407677" cy="14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2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1363851" y="2541174"/>
            <a:ext cx="9308179" cy="5785130"/>
            <a:chOff x="939791" y="1153973"/>
            <a:chExt cx="7959444" cy="459340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028" y="2152070"/>
              <a:ext cx="699467" cy="77854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3" name="그룹 22"/>
            <p:cNvGrpSpPr/>
            <p:nvPr/>
          </p:nvGrpSpPr>
          <p:grpSpPr>
            <a:xfrm>
              <a:off x="939791" y="1153973"/>
              <a:ext cx="7959444" cy="4582132"/>
              <a:chOff x="939791" y="1153973"/>
              <a:chExt cx="7959444" cy="4582132"/>
            </a:xfrm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4097581" y="2911186"/>
                <a:ext cx="1710838" cy="1666875"/>
              </a:xfrm>
              <a:prstGeom prst="roundRect">
                <a:avLst>
                  <a:gd name="adj" fmla="val 5238"/>
                </a:avLst>
              </a:prstGeom>
              <a:ln w="28575"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xmlns="" id="{469877B5-6FC6-4E68-A9E0-1FB796D08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8598" y="2974801"/>
                <a:ext cx="1072091" cy="1412103"/>
              </a:xfrm>
              <a:prstGeom prst="rect">
                <a:avLst/>
              </a:prstGeom>
            </p:spPr>
          </p:pic>
          <p:sp>
            <p:nvSpPr>
              <p:cNvPr id="26" name="자유형 25"/>
              <p:cNvSpPr/>
              <p:nvPr/>
            </p:nvSpPr>
            <p:spPr>
              <a:xfrm>
                <a:off x="1006764" y="1625601"/>
                <a:ext cx="3528291" cy="4110504"/>
              </a:xfrm>
              <a:custGeom>
                <a:avLst/>
                <a:gdLst>
                  <a:gd name="connsiteX0" fmla="*/ 3509818 w 3528291"/>
                  <a:gd name="connsiteY0" fmla="*/ 1080655 h 4331855"/>
                  <a:gd name="connsiteX1" fmla="*/ 2798618 w 3528291"/>
                  <a:gd name="connsiteY1" fmla="*/ 1080655 h 4331855"/>
                  <a:gd name="connsiteX2" fmla="*/ 2798618 w 3528291"/>
                  <a:gd name="connsiteY2" fmla="*/ 3251200 h 4331855"/>
                  <a:gd name="connsiteX3" fmla="*/ 3528291 w 3528291"/>
                  <a:gd name="connsiteY3" fmla="*/ 3251200 h 4331855"/>
                  <a:gd name="connsiteX4" fmla="*/ 3528291 w 3528291"/>
                  <a:gd name="connsiteY4" fmla="*/ 4331855 h 4331855"/>
                  <a:gd name="connsiteX5" fmla="*/ 0 w 3528291"/>
                  <a:gd name="connsiteY5" fmla="*/ 4331855 h 4331855"/>
                  <a:gd name="connsiteX6" fmla="*/ 0 w 3528291"/>
                  <a:gd name="connsiteY6" fmla="*/ 0 h 4331855"/>
                  <a:gd name="connsiteX7" fmla="*/ 3528291 w 3528291"/>
                  <a:gd name="connsiteY7" fmla="*/ 0 h 4331855"/>
                  <a:gd name="connsiteX8" fmla="*/ 3509818 w 3528291"/>
                  <a:gd name="connsiteY8" fmla="*/ 1080655 h 4331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8291" h="4331855">
                    <a:moveTo>
                      <a:pt x="3509818" y="1080655"/>
                    </a:moveTo>
                    <a:lnTo>
                      <a:pt x="2798618" y="1080655"/>
                    </a:lnTo>
                    <a:lnTo>
                      <a:pt x="2798618" y="3251200"/>
                    </a:lnTo>
                    <a:lnTo>
                      <a:pt x="3528291" y="3251200"/>
                    </a:lnTo>
                    <a:lnTo>
                      <a:pt x="3528291" y="4331855"/>
                    </a:lnTo>
                    <a:lnTo>
                      <a:pt x="0" y="4331855"/>
                    </a:lnTo>
                    <a:lnTo>
                      <a:pt x="0" y="0"/>
                    </a:lnTo>
                    <a:lnTo>
                      <a:pt x="3528291" y="0"/>
                    </a:lnTo>
                    <a:lnTo>
                      <a:pt x="3509818" y="1080655"/>
                    </a:lnTo>
                    <a:close/>
                  </a:path>
                </a:pathLst>
              </a:cu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7" name="자유형 26"/>
              <p:cNvSpPr/>
              <p:nvPr/>
            </p:nvSpPr>
            <p:spPr>
              <a:xfrm flipH="1">
                <a:off x="5370944" y="1625600"/>
                <a:ext cx="3528291" cy="4110505"/>
              </a:xfrm>
              <a:custGeom>
                <a:avLst/>
                <a:gdLst>
                  <a:gd name="connsiteX0" fmla="*/ 3509818 w 3528291"/>
                  <a:gd name="connsiteY0" fmla="*/ 1080655 h 4331855"/>
                  <a:gd name="connsiteX1" fmla="*/ 2798618 w 3528291"/>
                  <a:gd name="connsiteY1" fmla="*/ 1080655 h 4331855"/>
                  <a:gd name="connsiteX2" fmla="*/ 2798618 w 3528291"/>
                  <a:gd name="connsiteY2" fmla="*/ 3251200 h 4331855"/>
                  <a:gd name="connsiteX3" fmla="*/ 3528291 w 3528291"/>
                  <a:gd name="connsiteY3" fmla="*/ 3251200 h 4331855"/>
                  <a:gd name="connsiteX4" fmla="*/ 3528291 w 3528291"/>
                  <a:gd name="connsiteY4" fmla="*/ 4331855 h 4331855"/>
                  <a:gd name="connsiteX5" fmla="*/ 0 w 3528291"/>
                  <a:gd name="connsiteY5" fmla="*/ 4331855 h 4331855"/>
                  <a:gd name="connsiteX6" fmla="*/ 0 w 3528291"/>
                  <a:gd name="connsiteY6" fmla="*/ 0 h 4331855"/>
                  <a:gd name="connsiteX7" fmla="*/ 3528291 w 3528291"/>
                  <a:gd name="connsiteY7" fmla="*/ 0 h 4331855"/>
                  <a:gd name="connsiteX8" fmla="*/ 3509818 w 3528291"/>
                  <a:gd name="connsiteY8" fmla="*/ 1080655 h 4331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8291" h="4331855">
                    <a:moveTo>
                      <a:pt x="3509818" y="1080655"/>
                    </a:moveTo>
                    <a:lnTo>
                      <a:pt x="2798618" y="1080655"/>
                    </a:lnTo>
                    <a:lnTo>
                      <a:pt x="2798618" y="3251200"/>
                    </a:lnTo>
                    <a:lnTo>
                      <a:pt x="3528291" y="3251200"/>
                    </a:lnTo>
                    <a:lnTo>
                      <a:pt x="3528291" y="4331855"/>
                    </a:lnTo>
                    <a:lnTo>
                      <a:pt x="0" y="4331855"/>
                    </a:lnTo>
                    <a:lnTo>
                      <a:pt x="0" y="0"/>
                    </a:lnTo>
                    <a:lnTo>
                      <a:pt x="3528291" y="0"/>
                    </a:lnTo>
                    <a:lnTo>
                      <a:pt x="3509818" y="1080655"/>
                    </a:lnTo>
                    <a:close/>
                  </a:path>
                </a:pathLst>
              </a:custGeom>
              <a:ln w="28575">
                <a:solidFill>
                  <a:schemeClr val="accent4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791" y="1154547"/>
                <a:ext cx="1766464" cy="578452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 preferRelativeResize="0"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1495" y="1153973"/>
                <a:ext cx="1767600" cy="579600"/>
              </a:xfrm>
              <a:prstGeom prst="rect">
                <a:avLst/>
              </a:prstGeom>
            </p:spPr>
          </p:pic>
        </p:grpSp>
        <p:sp>
          <p:nvSpPr>
            <p:cNvPr id="30" name="TextBox 29"/>
            <p:cNvSpPr txBox="1"/>
            <p:nvPr/>
          </p:nvSpPr>
          <p:spPr>
            <a:xfrm>
              <a:off x="1182650" y="1247359"/>
              <a:ext cx="1314805" cy="293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Specification</a:t>
              </a:r>
              <a:endPara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59737" y="1247359"/>
              <a:ext cx="1451879" cy="293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특징 </a:t>
              </a:r>
              <a:r>
                <a:rPr lang="en-US" altLang="ko-KR" sz="18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/ </a:t>
              </a:r>
              <a:r>
                <a:rPr lang="ko-KR" altLang="en-US" sz="18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주요기능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56084" y="1772207"/>
              <a:ext cx="2722123" cy="3975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Service	:  IEEE802.15.4e TSCH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Frequency	:  2.4 ~ 2.4835GHz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Channel 	:  15</a:t>
              </a:r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개 </a:t>
              </a: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병렬사용</a:t>
              </a: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)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Output Power	:  8dBm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Receiver	:  -93dBm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Impedance	:  50</a:t>
              </a:r>
              <a:r>
                <a:rPr lang="el-GR" altLang="ko-KR" sz="1100" dirty="0">
                  <a:latin typeface="나눔고딕" pitchFamily="50" charset="-127"/>
                  <a:ea typeface="나눔고딕" pitchFamily="50" charset="-127"/>
                </a:rPr>
                <a:t>Ω</a:t>
              </a:r>
              <a:endParaRPr lang="en-US" altLang="ko-KR" sz="1100" dirty="0">
                <a:latin typeface="나눔고딕" pitchFamily="50" charset="-127"/>
                <a:ea typeface="나눔고딕" pitchFamily="50" charset="-127"/>
              </a:endParaRP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CPU	:  TI AM3352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SRAM	:  512MB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Flash Memory	:  4GB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OS	:  </a:t>
              </a:r>
              <a:r>
                <a:rPr lang="en-US" altLang="ko-KR" sz="1100" dirty="0" err="1">
                  <a:latin typeface="나눔고딕" pitchFamily="50" charset="-127"/>
                  <a:ea typeface="나눔고딕" pitchFamily="50" charset="-127"/>
                </a:rPr>
                <a:t>Yocto</a:t>
              </a: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 Project Based Linux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Input Voltage	:  9 ~ 48 V (POE)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ESD Protection	:  Contact-±8㎸, Air- ±15㎸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Surge Protection : 10/100㎲ /400W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Power Consumption : &lt; 10W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IEC Level	:  IP65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Ethernet	:  1ea x LAN (10/100Mbps)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Serial	:  1ea x RS232 (Console)</a:t>
              </a:r>
            </a:p>
            <a:p>
              <a:pPr marL="92075" indent="-92075">
                <a:buFont typeface="Wingdings" panose="05000000000000000000" pitchFamily="2" charset="2"/>
                <a:buChar char="§"/>
              </a:pPr>
              <a:endParaRPr lang="en-US" altLang="ko-KR" sz="1100" dirty="0">
                <a:latin typeface="나눔고딕" pitchFamily="50" charset="-127"/>
                <a:ea typeface="나눔고딕" pitchFamily="50" charset="-127"/>
              </a:endParaRPr>
            </a:p>
            <a:p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[Option Card]</a:t>
              </a:r>
            </a:p>
            <a:p>
              <a:pPr marL="92075" indent="-92075">
                <a:buFont typeface="Wingdings" panose="05000000000000000000" pitchFamily="2" charset="2"/>
                <a:buChar char="§"/>
              </a:pPr>
              <a:r>
                <a:rPr lang="en-US" altLang="ko-KR" sz="1100" dirty="0" err="1">
                  <a:latin typeface="나눔고딕" pitchFamily="50" charset="-127"/>
                  <a:ea typeface="나눔고딕" pitchFamily="50" charset="-127"/>
                </a:rPr>
                <a:t>WiFi</a:t>
              </a: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	:  IEEE802.11 a/b/g/n</a:t>
              </a:r>
            </a:p>
            <a:p>
              <a:pPr marL="92075" indent="-92075"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LTE	:  SKT </a:t>
              </a:r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용 </a:t>
              </a: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타 통신사 모듈 </a:t>
              </a:r>
              <a:r>
                <a:rPr lang="ko-KR" altLang="en-US" sz="1100" dirty="0" err="1">
                  <a:latin typeface="나눔고딕" pitchFamily="50" charset="-127"/>
                  <a:ea typeface="나눔고딕" pitchFamily="50" charset="-127"/>
                </a:rPr>
                <a:t>필요시</a:t>
              </a:r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 제공가능</a:t>
              </a: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65271" y="1728807"/>
              <a:ext cx="2650836" cy="207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고딕" pitchFamily="50" charset="-127"/>
                  <a:ea typeface="나눔고딕" pitchFamily="50" charset="-127"/>
                </a:rPr>
                <a:t>[</a:t>
              </a:r>
              <a:r>
                <a:rPr lang="ko-KR" altLang="en-US" sz="1100" b="1" dirty="0">
                  <a:latin typeface="나눔고딕" pitchFamily="50" charset="-127"/>
                  <a:ea typeface="나눔고딕" pitchFamily="50" charset="-127"/>
                </a:rPr>
                <a:t>이중화 구성</a:t>
              </a:r>
              <a:r>
                <a:rPr lang="en-US" altLang="ko-KR" sz="1100" b="1" dirty="0">
                  <a:latin typeface="나눔고딕" pitchFamily="50" charset="-127"/>
                  <a:ea typeface="나눔고딕" pitchFamily="50" charset="-127"/>
                </a:rPr>
                <a:t>]</a:t>
              </a:r>
              <a:endParaRPr lang="ko-KR" altLang="en-US" sz="11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206835" y="1947419"/>
              <a:ext cx="2567709" cy="47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MM</a:t>
              </a:r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을 이중화 구성하면</a:t>
              </a: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en-US" altLang="ko-KR" sz="1100" dirty="0" smtClean="0">
                  <a:latin typeface="나눔고딕" pitchFamily="50" charset="-127"/>
                  <a:ea typeface="나눔고딕" pitchFamily="50" charset="-127"/>
                </a:rPr>
                <a:t>MM</a:t>
              </a:r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에 문제가 발생하더라도 하부 </a:t>
              </a: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SM</a:t>
              </a:r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이 자동으로 백업용 </a:t>
              </a: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MM</a:t>
              </a:r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에 접속하여 안정적인 </a:t>
              </a: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DATA </a:t>
              </a:r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통신이 이루어짐</a:t>
              </a: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. </a:t>
              </a:r>
              <a:endParaRPr lang="ko-KR" altLang="en-US" sz="11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137382" y="3502407"/>
              <a:ext cx="2650836" cy="207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고딕" pitchFamily="50" charset="-127"/>
                  <a:ea typeface="나눔고딕" pitchFamily="50" charset="-127"/>
                </a:rPr>
                <a:t>[</a:t>
              </a:r>
              <a:r>
                <a:rPr lang="ko-KR" altLang="en-US" sz="1100" b="1" dirty="0">
                  <a:latin typeface="나눔고딕" pitchFamily="50" charset="-127"/>
                  <a:ea typeface="나눔고딕" pitchFamily="50" charset="-127"/>
                </a:rPr>
                <a:t>주요 기능</a:t>
              </a:r>
              <a:r>
                <a:rPr lang="en-US" altLang="ko-KR" sz="1100" b="1" dirty="0">
                  <a:latin typeface="나눔고딕" pitchFamily="50" charset="-127"/>
                  <a:ea typeface="나눔고딕" pitchFamily="50" charset="-127"/>
                </a:rPr>
                <a:t>]</a:t>
              </a:r>
              <a:endParaRPr lang="ko-KR" altLang="en-US" sz="11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206834" y="3849008"/>
              <a:ext cx="2567709" cy="1661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 algn="just">
                <a:lnSpc>
                  <a:spcPts val="108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Slave Mote </a:t>
              </a:r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관리 및 환경설정</a:t>
              </a:r>
              <a:endParaRPr lang="en-US" altLang="ko-KR" sz="1100" dirty="0">
                <a:latin typeface="나눔고딕" pitchFamily="50" charset="-127"/>
                <a:ea typeface="나눔고딕" pitchFamily="50" charset="-127"/>
              </a:endParaRPr>
            </a:p>
            <a:p>
              <a:pPr marL="92075" indent="-92075" algn="just">
                <a:lnSpc>
                  <a:spcPts val="108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 err="1">
                  <a:latin typeface="나눔고딕" pitchFamily="50" charset="-127"/>
                  <a:ea typeface="나눔고딕" pitchFamily="50" charset="-127"/>
                </a:rPr>
                <a:t>기간망</a:t>
              </a:r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 접속 관리 설정</a:t>
              </a:r>
              <a:endParaRPr lang="en-US" altLang="ko-KR" sz="1100" dirty="0">
                <a:latin typeface="나눔고딕" pitchFamily="50" charset="-127"/>
                <a:ea typeface="나눔고딕" pitchFamily="50" charset="-127"/>
              </a:endParaRPr>
            </a:p>
            <a:p>
              <a:pPr marL="92075" indent="-92075" algn="just">
                <a:lnSpc>
                  <a:spcPts val="108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보안 정책 설정</a:t>
              </a:r>
              <a:endParaRPr lang="en-US" altLang="ko-KR" sz="1100" dirty="0">
                <a:latin typeface="나눔고딕" pitchFamily="50" charset="-127"/>
                <a:ea typeface="나눔고딕" pitchFamily="50" charset="-127"/>
              </a:endParaRPr>
            </a:p>
            <a:p>
              <a:pPr marL="92075" indent="-92075" algn="just">
                <a:lnSpc>
                  <a:spcPts val="108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통신 환경 설정 </a:t>
              </a: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en-US" altLang="ko-KR" sz="1100" dirty="0" err="1">
                  <a:latin typeface="나눔고딕" pitchFamily="50" charset="-127"/>
                  <a:ea typeface="나눔고딕" pitchFamily="50" charset="-127"/>
                </a:rPr>
                <a:t>WiFi</a:t>
              </a: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/LTE/PLC </a:t>
              </a:r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등</a:t>
              </a: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)</a:t>
              </a:r>
            </a:p>
            <a:p>
              <a:pPr marL="92075" indent="-92075" algn="just">
                <a:lnSpc>
                  <a:spcPts val="108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Dashboard </a:t>
              </a:r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기능</a:t>
              </a:r>
              <a:endParaRPr lang="en-US" altLang="ko-KR" sz="1100" dirty="0">
                <a:latin typeface="나눔고딕" pitchFamily="50" charset="-127"/>
                <a:ea typeface="나눔고딕" pitchFamily="50" charset="-127"/>
              </a:endParaRPr>
            </a:p>
            <a:p>
              <a:pPr marL="92075" indent="-92075" algn="just">
                <a:lnSpc>
                  <a:spcPts val="108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연동 설비 </a:t>
              </a: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/ </a:t>
              </a:r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센서 관리</a:t>
              </a:r>
              <a:endParaRPr lang="en-US" altLang="ko-KR" sz="1100" dirty="0">
                <a:latin typeface="나눔고딕" pitchFamily="50" charset="-127"/>
                <a:ea typeface="나눔고딕" pitchFamily="50" charset="-127"/>
              </a:endParaRPr>
            </a:p>
            <a:p>
              <a:pPr marL="92075" indent="-92075" algn="just">
                <a:lnSpc>
                  <a:spcPts val="108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사용자관리 </a:t>
              </a:r>
              <a:r>
                <a:rPr lang="ko-KR" altLang="en-US" sz="1100" dirty="0" smtClean="0">
                  <a:latin typeface="나눔고딕" pitchFamily="50" charset="-127"/>
                  <a:ea typeface="나눔고딕" pitchFamily="50" charset="-127"/>
                </a:rPr>
                <a:t>등</a:t>
              </a:r>
              <a:endParaRPr lang="en-US" altLang="ko-KR" sz="11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92075" indent="-92075" algn="just">
                <a:lnSpc>
                  <a:spcPts val="108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 smtClean="0">
                  <a:latin typeface="나눔고딕" pitchFamily="50" charset="-127"/>
                  <a:ea typeface="나눔고딕" pitchFamily="50" charset="-127"/>
                </a:rPr>
                <a:t>기간 시스템 연동을 위한 다양한 </a:t>
              </a:r>
              <a:r>
                <a:rPr lang="en-US" altLang="ko-KR" sz="1100" dirty="0" smtClean="0">
                  <a:latin typeface="나눔고딕" pitchFamily="50" charset="-127"/>
                  <a:ea typeface="나눔고딕" pitchFamily="50" charset="-127"/>
                </a:rPr>
                <a:t>Message Protocol </a:t>
              </a:r>
              <a:r>
                <a:rPr lang="ko-KR" altLang="en-US" sz="1100" dirty="0" smtClean="0">
                  <a:latin typeface="나눔고딕" pitchFamily="50" charset="-127"/>
                  <a:ea typeface="나눔고딕" pitchFamily="50" charset="-127"/>
                </a:rPr>
                <a:t>지원 </a:t>
              </a:r>
              <a:r>
                <a:rPr lang="en-US" altLang="ko-KR" sz="1100" dirty="0" smtClean="0">
                  <a:latin typeface="나눔고딕" pitchFamily="50" charset="-127"/>
                  <a:ea typeface="나눔고딕" pitchFamily="50" charset="-127"/>
                </a:rPr>
                <a:t>: Modbus, XGT-</a:t>
              </a:r>
              <a:r>
                <a:rPr lang="en-US" altLang="ko-KR" sz="1100" dirty="0" err="1" smtClean="0">
                  <a:latin typeface="나눔고딕" pitchFamily="50" charset="-127"/>
                  <a:ea typeface="나눔고딕" pitchFamily="50" charset="-127"/>
                </a:rPr>
                <a:t>Cnet</a:t>
              </a:r>
              <a:r>
                <a:rPr lang="en-US" altLang="ko-KR" sz="1100" dirty="0" smtClean="0">
                  <a:latin typeface="나눔고딕" pitchFamily="50" charset="-127"/>
                  <a:ea typeface="나눔고딕" pitchFamily="50" charset="-127"/>
                </a:rPr>
                <a:t>, HSMS, Jason, XML,CSV </a:t>
              </a:r>
              <a:r>
                <a:rPr lang="ko-KR" altLang="en-US" sz="1100" dirty="0" smtClean="0">
                  <a:latin typeface="나눔고딕" pitchFamily="50" charset="-127"/>
                  <a:ea typeface="나눔고딕" pitchFamily="50" charset="-127"/>
                </a:rPr>
                <a:t>등</a:t>
              </a:r>
              <a:endParaRPr lang="en-US" altLang="ko-KR" sz="11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92075" indent="-92075" algn="just">
                <a:lnSpc>
                  <a:spcPts val="108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 smtClean="0">
                  <a:latin typeface="나눔고딕" pitchFamily="50" charset="-127"/>
                  <a:ea typeface="나눔고딕" pitchFamily="50" charset="-127"/>
                </a:rPr>
                <a:t>다양한 암호화 알고리즘 내장 </a:t>
              </a:r>
              <a:r>
                <a:rPr lang="en-US" altLang="ko-KR" sz="1100" dirty="0" smtClean="0">
                  <a:latin typeface="나눔고딕" pitchFamily="50" charset="-127"/>
                  <a:ea typeface="나눔고딕" pitchFamily="50" charset="-127"/>
                </a:rPr>
                <a:t>: SSL, RSA, TLS, EAP-TLS </a:t>
              </a:r>
              <a:r>
                <a:rPr lang="ko-KR" altLang="en-US" sz="1100" dirty="0" smtClean="0">
                  <a:latin typeface="나눔고딕" pitchFamily="50" charset="-127"/>
                  <a:ea typeface="나눔고딕" pitchFamily="50" charset="-127"/>
                </a:rPr>
                <a:t>등</a:t>
              </a:r>
              <a:endParaRPr lang="ko-KR" altLang="en-US" sz="11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37383" y="2603619"/>
              <a:ext cx="2650836" cy="207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나눔고딕" pitchFamily="50" charset="-127"/>
                  <a:ea typeface="나눔고딕" pitchFamily="50" charset="-127"/>
                </a:rPr>
                <a:t>[</a:t>
              </a:r>
              <a:r>
                <a:rPr lang="en-US" altLang="ko-KR" sz="1100" b="1" dirty="0" err="1">
                  <a:latin typeface="나눔고딕" pitchFamily="50" charset="-127"/>
                  <a:ea typeface="나눔고딕" pitchFamily="50" charset="-127"/>
                </a:rPr>
                <a:t>Vmanager</a:t>
              </a:r>
              <a:r>
                <a:rPr lang="ko-KR" altLang="en-US" sz="1100" b="1" dirty="0">
                  <a:latin typeface="나눔고딕" pitchFamily="50" charset="-127"/>
                  <a:ea typeface="나눔고딕" pitchFamily="50" charset="-127"/>
                </a:rPr>
                <a:t>와의 연동</a:t>
              </a:r>
              <a:r>
                <a:rPr lang="en-US" altLang="ko-KR" sz="1100" b="1" dirty="0">
                  <a:latin typeface="나눔고딕" pitchFamily="50" charset="-127"/>
                  <a:ea typeface="나눔고딕" pitchFamily="50" charset="-127"/>
                </a:rPr>
                <a:t>]</a:t>
              </a:r>
              <a:endParaRPr lang="ko-KR" altLang="en-US" sz="11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06835" y="2911186"/>
              <a:ext cx="2567709" cy="342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대규모 망 </a:t>
              </a:r>
              <a:r>
                <a:rPr lang="ko-KR" altLang="en-US" sz="1100" dirty="0" err="1" smtClean="0">
                  <a:latin typeface="나눔고딕" pitchFamily="50" charset="-127"/>
                  <a:ea typeface="나눔고딕" pitchFamily="50" charset="-127"/>
                </a:rPr>
                <a:t>구성시</a:t>
              </a:r>
              <a:r>
                <a:rPr lang="en-US" altLang="ko-KR" sz="11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100" dirty="0" err="1">
                  <a:latin typeface="나눔고딕" pitchFamily="50" charset="-127"/>
                  <a:ea typeface="나눔고딕" pitchFamily="50" charset="-127"/>
                </a:rPr>
                <a:t>Vmanager</a:t>
              </a: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서버와 연계하여</a:t>
              </a: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, SM</a:t>
              </a:r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의 통신 </a:t>
              </a:r>
              <a:r>
                <a:rPr lang="en-US" altLang="ko-KR" sz="1100" dirty="0">
                  <a:latin typeface="나눔고딕" pitchFamily="50" charset="-127"/>
                  <a:ea typeface="나눔고딕" pitchFamily="50" charset="-127"/>
                </a:rPr>
                <a:t>Gateway </a:t>
              </a:r>
              <a:r>
                <a:rPr lang="ko-KR" altLang="en-US" sz="1100" dirty="0">
                  <a:latin typeface="나눔고딕" pitchFamily="50" charset="-127"/>
                  <a:ea typeface="나눔고딕" pitchFamily="50" charset="-127"/>
                </a:rPr>
                <a:t>역할 수행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761311" y="585770"/>
            <a:ext cx="7770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Bird </a:t>
            </a:r>
            <a:r>
              <a:rPr lang="ko-KR" altLang="en-US" sz="2400" dirty="0" smtClean="0"/>
              <a:t>제품 구성</a:t>
            </a:r>
            <a:endParaRPr lang="ko-KR" altLang="en-US" sz="240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593" y="322553"/>
            <a:ext cx="1343258" cy="116056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647415" y="1720849"/>
            <a:ext cx="7770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Master Mote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311" y="1544199"/>
            <a:ext cx="831771" cy="9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82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29337" y="1779655"/>
            <a:ext cx="10933325" cy="6639517"/>
            <a:chOff x="629337" y="1779655"/>
            <a:chExt cx="10933325" cy="663951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xmlns="" id="{85B0E171-42F8-48FC-943E-6377EF16B5E8}"/>
                </a:ext>
              </a:extLst>
            </p:cNvPr>
            <p:cNvGrpSpPr/>
            <p:nvPr/>
          </p:nvGrpSpPr>
          <p:grpSpPr>
            <a:xfrm>
              <a:off x="3899268" y="2133397"/>
              <a:ext cx="7663394" cy="1806157"/>
              <a:chOff x="3172784" y="1606293"/>
              <a:chExt cx="6376252" cy="1584902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C36B3894-F00C-44F2-91A5-A73B91108A55}"/>
                  </a:ext>
                </a:extLst>
              </p:cNvPr>
              <p:cNvSpPr/>
              <p:nvPr/>
            </p:nvSpPr>
            <p:spPr>
              <a:xfrm>
                <a:off x="3172784" y="1606293"/>
                <a:ext cx="6376252" cy="1584902"/>
              </a:xfrm>
              <a:prstGeom prst="rect">
                <a:avLst/>
              </a:prstGeom>
              <a:ln>
                <a:solidFill>
                  <a:srgbClr val="002B4C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xmlns="" id="{B5D9A8B3-C1A8-4F2D-8102-354E8B79319D}"/>
                  </a:ext>
                </a:extLst>
              </p:cNvPr>
              <p:cNvCxnSpPr/>
              <p:nvPr/>
            </p:nvCxnSpPr>
            <p:spPr>
              <a:xfrm>
                <a:off x="6363222" y="1744460"/>
                <a:ext cx="0" cy="1330680"/>
              </a:xfrm>
              <a:prstGeom prst="line">
                <a:avLst/>
              </a:prstGeom>
              <a:ln w="9525">
                <a:prstDash val="dash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7" name="모서리가 둥근 직사각형 1">
              <a:extLst>
                <a:ext uri="{FF2B5EF4-FFF2-40B4-BE49-F238E27FC236}">
                  <a16:creationId xmlns:a16="http://schemas.microsoft.com/office/drawing/2014/main" xmlns="" id="{E61280E9-874F-434C-8C67-1F35C3EBD42C}"/>
                </a:ext>
              </a:extLst>
            </p:cNvPr>
            <p:cNvSpPr/>
            <p:nvPr/>
          </p:nvSpPr>
          <p:spPr>
            <a:xfrm>
              <a:off x="629337" y="3939554"/>
              <a:ext cx="2056196" cy="2055530"/>
            </a:xfrm>
            <a:prstGeom prst="roundRect">
              <a:avLst>
                <a:gd name="adj" fmla="val 5238"/>
              </a:avLst>
            </a:prstGeom>
            <a:ln w="2857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7B405F18-B1D2-4F16-900F-764870354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855" y="4146685"/>
              <a:ext cx="1721160" cy="1641266"/>
            </a:xfrm>
            <a:prstGeom prst="rect">
              <a:avLst/>
            </a:prstGeom>
          </p:spPr>
        </p:pic>
        <p:sp>
          <p:nvSpPr>
            <p:cNvPr id="9" name="자유형: 도형 18">
              <a:extLst>
                <a:ext uri="{FF2B5EF4-FFF2-40B4-BE49-F238E27FC236}">
                  <a16:creationId xmlns:a16="http://schemas.microsoft.com/office/drawing/2014/main" xmlns="" id="{9FBADEF4-9758-4956-9910-ECA559E31ECA}"/>
                </a:ext>
              </a:extLst>
            </p:cNvPr>
            <p:cNvSpPr/>
            <p:nvPr/>
          </p:nvSpPr>
          <p:spPr>
            <a:xfrm>
              <a:off x="3722637" y="1779655"/>
              <a:ext cx="1883104" cy="524126"/>
            </a:xfrm>
            <a:custGeom>
              <a:avLst/>
              <a:gdLst>
                <a:gd name="connsiteX0" fmla="*/ 106384 w 1566818"/>
                <a:gd name="connsiteY0" fmla="*/ 0 h 425025"/>
                <a:gd name="connsiteX1" fmla="*/ 1370903 w 1566818"/>
                <a:gd name="connsiteY1" fmla="*/ 0 h 425025"/>
                <a:gd name="connsiteX2" fmla="*/ 1412313 w 1566818"/>
                <a:gd name="connsiteY2" fmla="*/ 8360 h 425025"/>
                <a:gd name="connsiteX3" fmla="*/ 1417905 w 1566818"/>
                <a:gd name="connsiteY3" fmla="*/ 12131 h 425025"/>
                <a:gd name="connsiteX4" fmla="*/ 1437507 w 1566818"/>
                <a:gd name="connsiteY4" fmla="*/ 18215 h 425025"/>
                <a:gd name="connsiteX5" fmla="*/ 1566818 w 1566818"/>
                <a:gd name="connsiteY5" fmla="*/ 213301 h 425025"/>
                <a:gd name="connsiteX6" fmla="*/ 1437507 w 1566818"/>
                <a:gd name="connsiteY6" fmla="*/ 408387 h 425025"/>
                <a:gd name="connsiteX7" fmla="*/ 1413567 w 1566818"/>
                <a:gd name="connsiteY7" fmla="*/ 415818 h 425025"/>
                <a:gd name="connsiteX8" fmla="*/ 1412313 w 1566818"/>
                <a:gd name="connsiteY8" fmla="*/ 416664 h 425025"/>
                <a:gd name="connsiteX9" fmla="*/ 1408107 w 1566818"/>
                <a:gd name="connsiteY9" fmla="*/ 417513 h 425025"/>
                <a:gd name="connsiteX10" fmla="*/ 1397764 w 1566818"/>
                <a:gd name="connsiteY10" fmla="*/ 420724 h 425025"/>
                <a:gd name="connsiteX11" fmla="*/ 1386659 w 1566818"/>
                <a:gd name="connsiteY11" fmla="*/ 421843 h 425025"/>
                <a:gd name="connsiteX12" fmla="*/ 1370903 w 1566818"/>
                <a:gd name="connsiteY12" fmla="*/ 425024 h 425025"/>
                <a:gd name="connsiteX13" fmla="*/ 1355104 w 1566818"/>
                <a:gd name="connsiteY13" fmla="*/ 425024 h 425025"/>
                <a:gd name="connsiteX14" fmla="*/ 1355094 w 1566818"/>
                <a:gd name="connsiteY14" fmla="*/ 425025 h 425025"/>
                <a:gd name="connsiteX15" fmla="*/ 1355084 w 1566818"/>
                <a:gd name="connsiteY15" fmla="*/ 425024 h 425025"/>
                <a:gd name="connsiteX16" fmla="*/ 106384 w 1566818"/>
                <a:gd name="connsiteY16" fmla="*/ 425024 h 425025"/>
                <a:gd name="connsiteX17" fmla="*/ 0 w 1566818"/>
                <a:gd name="connsiteY17" fmla="*/ 318640 h 425025"/>
                <a:gd name="connsiteX18" fmla="*/ 0 w 1566818"/>
                <a:gd name="connsiteY18" fmla="*/ 106384 h 425025"/>
                <a:gd name="connsiteX19" fmla="*/ 106384 w 1566818"/>
                <a:gd name="connsiteY19" fmla="*/ 0 h 42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66818" h="425025">
                  <a:moveTo>
                    <a:pt x="106384" y="0"/>
                  </a:moveTo>
                  <a:lnTo>
                    <a:pt x="1370903" y="0"/>
                  </a:lnTo>
                  <a:cubicBezTo>
                    <a:pt x="1385592" y="0"/>
                    <a:pt x="1399585" y="2977"/>
                    <a:pt x="1412313" y="8360"/>
                  </a:cubicBezTo>
                  <a:lnTo>
                    <a:pt x="1417905" y="12131"/>
                  </a:lnTo>
                  <a:lnTo>
                    <a:pt x="1437507" y="18215"/>
                  </a:lnTo>
                  <a:cubicBezTo>
                    <a:pt x="1513498" y="50357"/>
                    <a:pt x="1566818" y="125602"/>
                    <a:pt x="1566818" y="213301"/>
                  </a:cubicBezTo>
                  <a:cubicBezTo>
                    <a:pt x="1566818" y="301000"/>
                    <a:pt x="1513498" y="376245"/>
                    <a:pt x="1437507" y="408387"/>
                  </a:cubicBezTo>
                  <a:lnTo>
                    <a:pt x="1413567" y="415818"/>
                  </a:lnTo>
                  <a:lnTo>
                    <a:pt x="1412313" y="416664"/>
                  </a:lnTo>
                  <a:lnTo>
                    <a:pt x="1408107" y="417513"/>
                  </a:lnTo>
                  <a:lnTo>
                    <a:pt x="1397764" y="420724"/>
                  </a:lnTo>
                  <a:lnTo>
                    <a:pt x="1386659" y="421843"/>
                  </a:lnTo>
                  <a:lnTo>
                    <a:pt x="1370903" y="425024"/>
                  </a:lnTo>
                  <a:lnTo>
                    <a:pt x="1355104" y="425024"/>
                  </a:lnTo>
                  <a:lnTo>
                    <a:pt x="1355094" y="425025"/>
                  </a:lnTo>
                  <a:lnTo>
                    <a:pt x="1355084" y="425024"/>
                  </a:lnTo>
                  <a:lnTo>
                    <a:pt x="106384" y="425024"/>
                  </a:lnTo>
                  <a:cubicBezTo>
                    <a:pt x="47630" y="425024"/>
                    <a:pt x="0" y="377394"/>
                    <a:pt x="0" y="318640"/>
                  </a:cubicBezTo>
                  <a:lnTo>
                    <a:pt x="0" y="106384"/>
                  </a:lnTo>
                  <a:cubicBezTo>
                    <a:pt x="0" y="47630"/>
                    <a:pt x="47630" y="0"/>
                    <a:pt x="10638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solidFill>
                <a:srgbClr val="00190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E6267B01-459B-4615-A14C-15F5326576A6}"/>
                </a:ext>
              </a:extLst>
            </p:cNvPr>
            <p:cNvSpPr txBox="1"/>
            <p:nvPr/>
          </p:nvSpPr>
          <p:spPr>
            <a:xfrm>
              <a:off x="4167011" y="1836296"/>
              <a:ext cx="870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용   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23C956FC-7B59-4827-9889-3496A5F76DCE}"/>
                </a:ext>
              </a:extLst>
            </p:cNvPr>
            <p:cNvSpPr txBox="1"/>
            <p:nvPr/>
          </p:nvSpPr>
          <p:spPr>
            <a:xfrm>
              <a:off x="4070693" y="2464640"/>
              <a:ext cx="3530287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400"/>
                </a:spcAft>
              </a:pPr>
              <a:r>
                <a:rPr lang="en-US" altLang="ko-KR" sz="1100" dirty="0">
                  <a:latin typeface="+mn-ea"/>
                </a:rPr>
                <a:t>[</a:t>
              </a:r>
              <a:r>
                <a:rPr lang="ko-KR" altLang="en-US" sz="1100" dirty="0">
                  <a:latin typeface="+mn-ea"/>
                </a:rPr>
                <a:t>설비 모니터링 </a:t>
              </a:r>
              <a:r>
                <a:rPr lang="en-US" altLang="ko-KR" sz="1100" dirty="0">
                  <a:latin typeface="+mn-ea"/>
                </a:rPr>
                <a:t>&amp; </a:t>
              </a:r>
              <a:r>
                <a:rPr lang="ko-KR" altLang="en-US" sz="1100" dirty="0">
                  <a:latin typeface="+mn-ea"/>
                </a:rPr>
                <a:t>제어 시</a:t>
              </a:r>
              <a:r>
                <a:rPr lang="en-US" altLang="ko-KR" sz="1100" dirty="0" smtClean="0">
                  <a:latin typeface="+mn-ea"/>
                </a:rPr>
                <a:t>]</a:t>
              </a:r>
              <a:endParaRPr lang="en-US" altLang="ko-KR" sz="1100" dirty="0">
                <a:latin typeface="+mn-ea"/>
              </a:endParaRPr>
            </a:p>
            <a:p>
              <a:pPr marL="87313" indent="-87313" algn="just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</a:rPr>
                <a:t>설비의 통신 포트 혹은 </a:t>
              </a:r>
              <a:r>
                <a:rPr lang="en-US" altLang="ko-KR" sz="1100" dirty="0" smtClean="0">
                  <a:latin typeface="+mn-ea"/>
                </a:rPr>
                <a:t>PLC</a:t>
              </a:r>
              <a:r>
                <a:rPr lang="ko-KR" altLang="en-US" sz="1100" dirty="0">
                  <a:latin typeface="+mn-ea"/>
                </a:rPr>
                <a:t>와 연결하여</a:t>
              </a:r>
              <a:r>
                <a:rPr lang="en-US" altLang="ko-KR" sz="1100" dirty="0">
                  <a:latin typeface="+mn-ea"/>
                </a:rPr>
                <a:t>, </a:t>
              </a:r>
              <a:r>
                <a:rPr lang="ko-KR" altLang="en-US" sz="1100" dirty="0">
                  <a:latin typeface="+mn-ea"/>
                </a:rPr>
                <a:t>제반 상태정보 및 이벤트 정보를 취득하여 </a:t>
              </a:r>
              <a:r>
                <a:rPr lang="en-US" altLang="ko-KR" sz="1100" dirty="0">
                  <a:latin typeface="+mn-ea"/>
                </a:rPr>
                <a:t>TSCH</a:t>
              </a:r>
              <a:r>
                <a:rPr lang="ko-KR" altLang="en-US" sz="1100" dirty="0">
                  <a:latin typeface="+mn-ea"/>
                </a:rPr>
                <a:t> 무선 전송 </a:t>
              </a:r>
              <a:endParaRPr lang="en-US" altLang="ko-KR" sz="1100" dirty="0">
                <a:latin typeface="+mn-ea"/>
              </a:endParaRPr>
            </a:p>
            <a:p>
              <a:pPr marL="87313" indent="-87313" algn="just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</a:rPr>
                <a:t>서버에서 전송된 설비 제어 코드를 설비 컨트롤러에 전달</a:t>
              </a:r>
              <a:endParaRPr lang="en-US" altLang="ko-KR" sz="1100" dirty="0">
                <a:latin typeface="+mn-ea"/>
              </a:endParaRPr>
            </a:p>
            <a:p>
              <a:pPr marL="87313" indent="-87313" algn="just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+mn-ea"/>
                </a:rPr>
                <a:t>SM </a:t>
              </a:r>
              <a:r>
                <a:rPr lang="ko-KR" altLang="en-US" sz="1100" dirty="0">
                  <a:latin typeface="+mn-ea"/>
                </a:rPr>
                <a:t>내 프로그래밍을 통해 설비 자동제어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AADE4678-D27E-409B-BC69-295092BF0F9E}"/>
                </a:ext>
              </a:extLst>
            </p:cNvPr>
            <p:cNvGrpSpPr/>
            <p:nvPr/>
          </p:nvGrpSpPr>
          <p:grpSpPr>
            <a:xfrm>
              <a:off x="3899268" y="4498535"/>
              <a:ext cx="7663394" cy="1954444"/>
              <a:chOff x="3172784" y="1606293"/>
              <a:chExt cx="6376252" cy="158490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xmlns="" id="{0AEB2C2A-0384-4E7F-B94D-52B4F94F9540}"/>
                  </a:ext>
                </a:extLst>
              </p:cNvPr>
              <p:cNvSpPr/>
              <p:nvPr/>
            </p:nvSpPr>
            <p:spPr>
              <a:xfrm>
                <a:off x="3172784" y="1606293"/>
                <a:ext cx="6376252" cy="1584902"/>
              </a:xfrm>
              <a:prstGeom prst="rect">
                <a:avLst/>
              </a:prstGeom>
              <a:ln>
                <a:solidFill>
                  <a:srgbClr val="002B4C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xmlns="" id="{F9F41B0D-649D-480E-8058-5099C75E3AE2}"/>
                  </a:ext>
                </a:extLst>
              </p:cNvPr>
              <p:cNvCxnSpPr/>
              <p:nvPr/>
            </p:nvCxnSpPr>
            <p:spPr>
              <a:xfrm>
                <a:off x="6363222" y="1744460"/>
                <a:ext cx="0" cy="1330680"/>
              </a:xfrm>
              <a:prstGeom prst="line">
                <a:avLst/>
              </a:prstGeom>
              <a:ln w="9525">
                <a:prstDash val="dash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5" name="자유형: 도형 37">
              <a:extLst>
                <a:ext uri="{FF2B5EF4-FFF2-40B4-BE49-F238E27FC236}">
                  <a16:creationId xmlns:a16="http://schemas.microsoft.com/office/drawing/2014/main" xmlns="" id="{F595CF12-3D71-41A4-B413-769B56204432}"/>
                </a:ext>
              </a:extLst>
            </p:cNvPr>
            <p:cNvSpPr/>
            <p:nvPr/>
          </p:nvSpPr>
          <p:spPr>
            <a:xfrm>
              <a:off x="3722637" y="4144793"/>
              <a:ext cx="1883104" cy="524126"/>
            </a:xfrm>
            <a:custGeom>
              <a:avLst/>
              <a:gdLst>
                <a:gd name="connsiteX0" fmla="*/ 106384 w 1566818"/>
                <a:gd name="connsiteY0" fmla="*/ 0 h 425025"/>
                <a:gd name="connsiteX1" fmla="*/ 1370903 w 1566818"/>
                <a:gd name="connsiteY1" fmla="*/ 0 h 425025"/>
                <a:gd name="connsiteX2" fmla="*/ 1412313 w 1566818"/>
                <a:gd name="connsiteY2" fmla="*/ 8360 h 425025"/>
                <a:gd name="connsiteX3" fmla="*/ 1417905 w 1566818"/>
                <a:gd name="connsiteY3" fmla="*/ 12131 h 425025"/>
                <a:gd name="connsiteX4" fmla="*/ 1437507 w 1566818"/>
                <a:gd name="connsiteY4" fmla="*/ 18215 h 425025"/>
                <a:gd name="connsiteX5" fmla="*/ 1566818 w 1566818"/>
                <a:gd name="connsiteY5" fmla="*/ 213301 h 425025"/>
                <a:gd name="connsiteX6" fmla="*/ 1437507 w 1566818"/>
                <a:gd name="connsiteY6" fmla="*/ 408387 h 425025"/>
                <a:gd name="connsiteX7" fmla="*/ 1413567 w 1566818"/>
                <a:gd name="connsiteY7" fmla="*/ 415818 h 425025"/>
                <a:gd name="connsiteX8" fmla="*/ 1412313 w 1566818"/>
                <a:gd name="connsiteY8" fmla="*/ 416664 h 425025"/>
                <a:gd name="connsiteX9" fmla="*/ 1408107 w 1566818"/>
                <a:gd name="connsiteY9" fmla="*/ 417513 h 425025"/>
                <a:gd name="connsiteX10" fmla="*/ 1397764 w 1566818"/>
                <a:gd name="connsiteY10" fmla="*/ 420724 h 425025"/>
                <a:gd name="connsiteX11" fmla="*/ 1386659 w 1566818"/>
                <a:gd name="connsiteY11" fmla="*/ 421843 h 425025"/>
                <a:gd name="connsiteX12" fmla="*/ 1370903 w 1566818"/>
                <a:gd name="connsiteY12" fmla="*/ 425024 h 425025"/>
                <a:gd name="connsiteX13" fmla="*/ 1355104 w 1566818"/>
                <a:gd name="connsiteY13" fmla="*/ 425024 h 425025"/>
                <a:gd name="connsiteX14" fmla="*/ 1355094 w 1566818"/>
                <a:gd name="connsiteY14" fmla="*/ 425025 h 425025"/>
                <a:gd name="connsiteX15" fmla="*/ 1355084 w 1566818"/>
                <a:gd name="connsiteY15" fmla="*/ 425024 h 425025"/>
                <a:gd name="connsiteX16" fmla="*/ 106384 w 1566818"/>
                <a:gd name="connsiteY16" fmla="*/ 425024 h 425025"/>
                <a:gd name="connsiteX17" fmla="*/ 0 w 1566818"/>
                <a:gd name="connsiteY17" fmla="*/ 318640 h 425025"/>
                <a:gd name="connsiteX18" fmla="*/ 0 w 1566818"/>
                <a:gd name="connsiteY18" fmla="*/ 106384 h 425025"/>
                <a:gd name="connsiteX19" fmla="*/ 106384 w 1566818"/>
                <a:gd name="connsiteY19" fmla="*/ 0 h 42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66818" h="425025">
                  <a:moveTo>
                    <a:pt x="106384" y="0"/>
                  </a:moveTo>
                  <a:lnTo>
                    <a:pt x="1370903" y="0"/>
                  </a:lnTo>
                  <a:cubicBezTo>
                    <a:pt x="1385592" y="0"/>
                    <a:pt x="1399585" y="2977"/>
                    <a:pt x="1412313" y="8360"/>
                  </a:cubicBezTo>
                  <a:lnTo>
                    <a:pt x="1417905" y="12131"/>
                  </a:lnTo>
                  <a:lnTo>
                    <a:pt x="1437507" y="18215"/>
                  </a:lnTo>
                  <a:cubicBezTo>
                    <a:pt x="1513498" y="50357"/>
                    <a:pt x="1566818" y="125602"/>
                    <a:pt x="1566818" y="213301"/>
                  </a:cubicBezTo>
                  <a:cubicBezTo>
                    <a:pt x="1566818" y="301000"/>
                    <a:pt x="1513498" y="376245"/>
                    <a:pt x="1437507" y="408387"/>
                  </a:cubicBezTo>
                  <a:lnTo>
                    <a:pt x="1413567" y="415818"/>
                  </a:lnTo>
                  <a:lnTo>
                    <a:pt x="1412313" y="416664"/>
                  </a:lnTo>
                  <a:lnTo>
                    <a:pt x="1408107" y="417513"/>
                  </a:lnTo>
                  <a:lnTo>
                    <a:pt x="1397764" y="420724"/>
                  </a:lnTo>
                  <a:lnTo>
                    <a:pt x="1386659" y="421843"/>
                  </a:lnTo>
                  <a:lnTo>
                    <a:pt x="1370903" y="425024"/>
                  </a:lnTo>
                  <a:lnTo>
                    <a:pt x="1355104" y="425024"/>
                  </a:lnTo>
                  <a:lnTo>
                    <a:pt x="1355094" y="425025"/>
                  </a:lnTo>
                  <a:lnTo>
                    <a:pt x="1355084" y="425024"/>
                  </a:lnTo>
                  <a:lnTo>
                    <a:pt x="106384" y="425024"/>
                  </a:lnTo>
                  <a:cubicBezTo>
                    <a:pt x="47630" y="425024"/>
                    <a:pt x="0" y="377394"/>
                    <a:pt x="0" y="318640"/>
                  </a:cubicBezTo>
                  <a:lnTo>
                    <a:pt x="0" y="106384"/>
                  </a:lnTo>
                  <a:cubicBezTo>
                    <a:pt x="0" y="47630"/>
                    <a:pt x="47630" y="0"/>
                    <a:pt x="10638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rgbClr val="00190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D0D37B33-57E5-455B-ABC8-AC9A13F3CB32}"/>
                </a:ext>
              </a:extLst>
            </p:cNvPr>
            <p:cNvSpPr txBox="1"/>
            <p:nvPr/>
          </p:nvSpPr>
          <p:spPr>
            <a:xfrm>
              <a:off x="3835098" y="4212585"/>
              <a:ext cx="15154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Specification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8E0770B-43CC-41E8-9DB7-EAF425F31C9D}"/>
                </a:ext>
              </a:extLst>
            </p:cNvPr>
            <p:cNvSpPr txBox="1"/>
            <p:nvPr/>
          </p:nvSpPr>
          <p:spPr>
            <a:xfrm>
              <a:off x="4000764" y="4825206"/>
              <a:ext cx="367397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indent="-87313"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+mn-ea"/>
                </a:rPr>
                <a:t>100% SM</a:t>
              </a:r>
              <a:r>
                <a:rPr lang="ko-KR" altLang="en-US" sz="1100" dirty="0">
                  <a:latin typeface="+mn-ea"/>
                </a:rPr>
                <a:t>영역의 </a:t>
              </a:r>
              <a:r>
                <a:rPr lang="en-US" altLang="ko-KR" sz="1100" dirty="0">
                  <a:latin typeface="+mn-ea"/>
                </a:rPr>
                <a:t>Full Mesh Network </a:t>
              </a:r>
              <a:r>
                <a:rPr lang="ko-KR" altLang="en-US" sz="1100" dirty="0">
                  <a:latin typeface="+mn-ea"/>
                </a:rPr>
                <a:t>환경 지원</a:t>
              </a:r>
              <a:r>
                <a:rPr lang="en-US" altLang="ko-KR" sz="1100" dirty="0">
                  <a:latin typeface="+mn-ea"/>
                </a:rPr>
                <a:t>(</a:t>
              </a:r>
              <a:r>
                <a:rPr lang="ko-KR" altLang="en-US" sz="1100" dirty="0">
                  <a:latin typeface="+mn-ea"/>
                </a:rPr>
                <a:t>양방향</a:t>
              </a:r>
              <a:r>
                <a:rPr lang="en-US" altLang="ko-KR" sz="1100" dirty="0">
                  <a:latin typeface="+mn-ea"/>
                </a:rPr>
                <a:t>)</a:t>
              </a:r>
            </a:p>
            <a:p>
              <a:pPr marL="87313" indent="-87313">
                <a:buFont typeface="Arial" panose="020B0604020202020204" pitchFamily="34" charset="0"/>
                <a:buChar char="•"/>
              </a:pPr>
              <a:r>
                <a:rPr lang="en-US" altLang="ko-KR" sz="1100" dirty="0" smtClean="0">
                  <a:latin typeface="+mn-ea"/>
                </a:rPr>
                <a:t>Frequency          : </a:t>
              </a:r>
              <a:r>
                <a:rPr lang="en-US" altLang="ko-KR" sz="1100" dirty="0">
                  <a:latin typeface="+mn-ea"/>
                </a:rPr>
                <a:t>2.4GHz ISM</a:t>
              </a:r>
            </a:p>
            <a:p>
              <a:pPr marL="87313" indent="-87313"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+mn-ea"/>
                </a:rPr>
                <a:t>DATA </a:t>
              </a:r>
              <a:r>
                <a:rPr lang="en-US" altLang="ko-KR" sz="1100" dirty="0" smtClean="0">
                  <a:latin typeface="+mn-ea"/>
                </a:rPr>
                <a:t>Rate         : </a:t>
              </a:r>
              <a:r>
                <a:rPr lang="en-US" altLang="ko-KR" sz="1100" dirty="0">
                  <a:latin typeface="+mn-ea"/>
                </a:rPr>
                <a:t>250Kbps, 24~36 </a:t>
              </a:r>
              <a:r>
                <a:rPr lang="en-US" altLang="ko-KR" sz="1100" dirty="0" smtClean="0">
                  <a:latin typeface="+mn-ea"/>
                </a:rPr>
                <a:t>Packet/sec</a:t>
              </a:r>
              <a:endParaRPr lang="en-US" altLang="ko-KR" sz="1100" dirty="0">
                <a:latin typeface="+mn-ea"/>
              </a:endParaRPr>
            </a:p>
            <a:p>
              <a:pPr marL="87313" indent="-87313"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+mn-ea"/>
                </a:rPr>
                <a:t>Physical </a:t>
              </a:r>
              <a:r>
                <a:rPr lang="en-US" altLang="ko-KR" sz="1100" dirty="0" smtClean="0">
                  <a:latin typeface="+mn-ea"/>
                </a:rPr>
                <a:t>Layer     : </a:t>
              </a:r>
              <a:r>
                <a:rPr lang="en-US" altLang="ko-KR" sz="1100" dirty="0">
                  <a:latin typeface="+mn-ea"/>
                </a:rPr>
                <a:t>IEEE802.15.4e TSCH</a:t>
              </a:r>
            </a:p>
            <a:p>
              <a:pPr marL="87313" indent="-87313"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+mn-ea"/>
                </a:rPr>
                <a:t>Datalink </a:t>
              </a:r>
              <a:r>
                <a:rPr lang="en-US" altLang="ko-KR" sz="1100" dirty="0" smtClean="0">
                  <a:latin typeface="+mn-ea"/>
                </a:rPr>
                <a:t>Layer     : </a:t>
              </a:r>
              <a:r>
                <a:rPr lang="en-US" altLang="ko-KR" sz="1100" dirty="0">
                  <a:latin typeface="+mn-ea"/>
                </a:rPr>
                <a:t>Prioritized TDMA, C-Hopping</a:t>
              </a:r>
            </a:p>
            <a:p>
              <a:pPr marL="87313" indent="-87313"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+mn-ea"/>
                </a:rPr>
                <a:t>Network </a:t>
              </a:r>
              <a:r>
                <a:rPr lang="en-US" altLang="ko-KR" sz="1100" dirty="0" smtClean="0">
                  <a:latin typeface="+mn-ea"/>
                </a:rPr>
                <a:t>Layer     : </a:t>
              </a:r>
              <a:r>
                <a:rPr lang="en-US" altLang="ko-KR" sz="1100" dirty="0">
                  <a:latin typeface="+mn-ea"/>
                </a:rPr>
                <a:t>IPv6 + Mesh routing (</a:t>
              </a:r>
              <a:r>
                <a:rPr lang="en-US" altLang="ko-KR" sz="1100" dirty="0" err="1">
                  <a:latin typeface="+mn-ea"/>
                </a:rPr>
                <a:t>Redudancy</a:t>
              </a:r>
              <a:r>
                <a:rPr lang="en-US" altLang="ko-KR" sz="1100" dirty="0" smtClean="0">
                  <a:latin typeface="+mn-ea"/>
                </a:rPr>
                <a:t>)</a:t>
              </a:r>
            </a:p>
            <a:p>
              <a:pPr marL="87313" indent="-87313" algn="just"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+mn-ea"/>
                </a:rPr>
                <a:t>Multi Hopping    </a:t>
              </a:r>
              <a:r>
                <a:rPr lang="en-US" altLang="ko-KR" sz="1100" dirty="0" smtClean="0">
                  <a:latin typeface="+mn-ea"/>
                </a:rPr>
                <a:t> </a:t>
              </a:r>
              <a:r>
                <a:rPr lang="en-US" altLang="ko-KR" sz="1100" dirty="0">
                  <a:latin typeface="+mn-ea"/>
                </a:rPr>
                <a:t>:  SM</a:t>
              </a:r>
              <a:r>
                <a:rPr lang="ko-KR" altLang="en-US" sz="1100" dirty="0">
                  <a:latin typeface="+mn-ea"/>
                </a:rPr>
                <a:t>간 최대 </a:t>
              </a:r>
              <a:r>
                <a:rPr lang="en-US" altLang="ko-KR" sz="1100" dirty="0">
                  <a:latin typeface="+mn-ea"/>
                </a:rPr>
                <a:t>8 Hop </a:t>
              </a:r>
              <a:r>
                <a:rPr lang="ko-KR" altLang="en-US" sz="1100" dirty="0">
                  <a:latin typeface="+mn-ea"/>
                </a:rPr>
                <a:t>지원</a:t>
              </a:r>
              <a:endParaRPr lang="en-US" altLang="ko-KR" sz="1100" dirty="0">
                <a:latin typeface="+mn-ea"/>
              </a:endParaRPr>
            </a:p>
            <a:p>
              <a:pPr algn="just"/>
              <a:r>
                <a:rPr lang="en-US" altLang="ko-KR" sz="1100" dirty="0">
                  <a:latin typeface="+mn-ea"/>
                </a:rPr>
                <a:t>                             1 Hop</a:t>
              </a:r>
              <a:r>
                <a:rPr lang="ko-KR" altLang="en-US" sz="1100" dirty="0">
                  <a:latin typeface="+mn-ea"/>
                </a:rPr>
                <a:t>간 거리 </a:t>
              </a:r>
              <a:r>
                <a:rPr lang="en-US" altLang="ko-KR" sz="1100" dirty="0">
                  <a:latin typeface="+mn-ea"/>
                </a:rPr>
                <a:t>: 17m ~ </a:t>
              </a:r>
              <a:r>
                <a:rPr lang="en-US" altLang="ko-KR" sz="1100" dirty="0" smtClean="0">
                  <a:latin typeface="+mn-ea"/>
                </a:rPr>
                <a:t>100m</a:t>
              </a:r>
              <a:endParaRPr lang="en-US" altLang="ko-KR" sz="1100" dirty="0"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CD51306-1145-4D94-A114-24B9680EC67E}"/>
                </a:ext>
              </a:extLst>
            </p:cNvPr>
            <p:cNvSpPr txBox="1"/>
            <p:nvPr/>
          </p:nvSpPr>
          <p:spPr>
            <a:xfrm>
              <a:off x="7879844" y="4780514"/>
              <a:ext cx="3629368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7313" indent="-87313" algn="just">
                <a:buFont typeface="Arial" panose="020B0604020202020204" pitchFamily="34" charset="0"/>
                <a:buChar char="•"/>
              </a:pPr>
              <a:r>
                <a:rPr lang="en-US" altLang="ko-KR" sz="1100" dirty="0" smtClean="0">
                  <a:latin typeface="+mn-ea"/>
                </a:rPr>
                <a:t>Input Power            : </a:t>
              </a:r>
              <a:r>
                <a:rPr lang="en-US" altLang="ko-KR" sz="1100" dirty="0">
                  <a:latin typeface="+mn-ea"/>
                </a:rPr>
                <a:t>3.3V ~ 9V</a:t>
              </a:r>
            </a:p>
            <a:p>
              <a:pPr marL="87313" indent="-87313" algn="just"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+mn-ea"/>
                </a:rPr>
                <a:t>Power Consumption : 50㎂</a:t>
              </a:r>
              <a:r>
                <a:rPr lang="ko-KR" altLang="en-US" sz="1100" dirty="0">
                  <a:latin typeface="+mn-ea"/>
                </a:rPr>
                <a:t>이하</a:t>
              </a:r>
              <a:endParaRPr lang="en-US" altLang="ko-KR" sz="1100" dirty="0">
                <a:latin typeface="+mn-ea"/>
              </a:endParaRPr>
            </a:p>
            <a:p>
              <a:pPr marL="87313" indent="-87313" algn="just">
                <a:buFont typeface="Arial" panose="020B0604020202020204" pitchFamily="34" charset="0"/>
                <a:buChar char="•"/>
              </a:pPr>
              <a:r>
                <a:rPr lang="ko-KR" altLang="en-US" sz="1100" dirty="0" smtClean="0">
                  <a:latin typeface="+mn-ea"/>
                </a:rPr>
                <a:t>외부 </a:t>
              </a:r>
              <a:r>
                <a:rPr lang="en-US" altLang="ko-KR" sz="1100" dirty="0" smtClean="0">
                  <a:latin typeface="+mn-ea"/>
                </a:rPr>
                <a:t>Interface        : RS232/422/485(UART), AI/DI or DO(Relay)</a:t>
              </a:r>
              <a:endParaRPr lang="en-US" altLang="ko-KR" sz="1100" dirty="0">
                <a:latin typeface="+mn-ea"/>
              </a:endParaRPr>
            </a:p>
            <a:p>
              <a:pPr marL="87313" indent="-87313" algn="just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</a:rPr>
                <a:t>통신 </a:t>
              </a:r>
              <a:r>
                <a:rPr lang="en-US" altLang="ko-KR" sz="1100" dirty="0">
                  <a:latin typeface="+mn-ea"/>
                </a:rPr>
                <a:t>DATA </a:t>
              </a:r>
              <a:r>
                <a:rPr lang="ko-KR" altLang="en-US" sz="1100" dirty="0">
                  <a:latin typeface="+mn-ea"/>
                </a:rPr>
                <a:t>암호화 </a:t>
              </a:r>
              <a:r>
                <a:rPr lang="ko-KR" altLang="en-US" sz="1100" dirty="0" smtClean="0">
                  <a:latin typeface="+mn-ea"/>
                </a:rPr>
                <a:t>   </a:t>
              </a:r>
              <a:r>
                <a:rPr lang="en-US" altLang="ko-KR" sz="1100" dirty="0" smtClean="0">
                  <a:latin typeface="+mn-ea"/>
                </a:rPr>
                <a:t>: </a:t>
              </a:r>
              <a:r>
                <a:rPr lang="en-US" altLang="ko-KR" sz="1100" dirty="0">
                  <a:latin typeface="+mn-ea"/>
                </a:rPr>
                <a:t>AES 128bit </a:t>
              </a:r>
              <a:r>
                <a:rPr lang="ko-KR" altLang="en-US" sz="1100" dirty="0">
                  <a:latin typeface="+mn-ea"/>
                </a:rPr>
                <a:t>알고리즘</a:t>
              </a:r>
              <a:endParaRPr lang="en-US" altLang="ko-KR" sz="1100" dirty="0">
                <a:latin typeface="+mn-ea"/>
              </a:endParaRPr>
            </a:p>
            <a:p>
              <a:pPr marL="87313" indent="-87313" algn="just"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+mn-ea"/>
                </a:rPr>
                <a:t>[</a:t>
              </a:r>
              <a:r>
                <a:rPr lang="ko-KR" altLang="en-US" sz="1100" dirty="0">
                  <a:latin typeface="+mn-ea"/>
                </a:rPr>
                <a:t>옵션</a:t>
              </a:r>
              <a:r>
                <a:rPr lang="en-US" altLang="ko-KR" sz="1100" dirty="0">
                  <a:latin typeface="+mn-ea"/>
                </a:rPr>
                <a:t>]</a:t>
              </a:r>
            </a:p>
            <a:p>
              <a:pPr marL="180975" indent="-95250" algn="just">
                <a:buFont typeface="Calibri" panose="020F0502020204030204" pitchFamily="34" charset="0"/>
                <a:buChar char="‐"/>
                <a:tabLst>
                  <a:tab pos="87313" algn="l"/>
                </a:tabLst>
              </a:pPr>
              <a:r>
                <a:rPr lang="en-US" altLang="ko-KR" sz="1100" dirty="0">
                  <a:latin typeface="+mn-ea"/>
                </a:rPr>
                <a:t> “A” Type Battery </a:t>
              </a:r>
              <a:r>
                <a:rPr lang="ko-KR" altLang="en-US" sz="1100" dirty="0">
                  <a:latin typeface="+mn-ea"/>
                </a:rPr>
                <a:t>동작 </a:t>
              </a:r>
              <a:r>
                <a:rPr lang="en-US" altLang="ko-KR" sz="1100" dirty="0">
                  <a:latin typeface="+mn-ea"/>
                </a:rPr>
                <a:t>(</a:t>
              </a:r>
              <a:r>
                <a:rPr lang="ko-KR" altLang="en-US" sz="1100" dirty="0">
                  <a:latin typeface="+mn-ea"/>
                </a:rPr>
                <a:t>통신조건에 따라 </a:t>
              </a:r>
              <a:r>
                <a:rPr lang="en-US" altLang="ko-KR" sz="1100" dirty="0">
                  <a:latin typeface="+mn-ea"/>
                </a:rPr>
                <a:t>7</a:t>
              </a:r>
              <a:r>
                <a:rPr lang="ko-KR" altLang="en-US" sz="1100" dirty="0">
                  <a:latin typeface="+mn-ea"/>
                </a:rPr>
                <a:t>년 이상 동작</a:t>
              </a:r>
              <a:r>
                <a:rPr lang="en-US" altLang="ko-KR" sz="1100" dirty="0">
                  <a:latin typeface="+mn-ea"/>
                </a:rPr>
                <a:t>)</a:t>
              </a:r>
            </a:p>
            <a:p>
              <a:pPr marL="180975" indent="-95250" algn="just">
                <a:buFont typeface="Calibri" panose="020F0502020204030204" pitchFamily="34" charset="0"/>
                <a:buChar char="‐"/>
                <a:tabLst>
                  <a:tab pos="87313" algn="l"/>
                </a:tabLst>
              </a:pPr>
              <a:r>
                <a:rPr lang="ko-KR" altLang="en-US" sz="1100" dirty="0">
                  <a:latin typeface="+mn-ea"/>
                </a:rPr>
                <a:t>자연전원으로 </a:t>
              </a:r>
              <a:r>
                <a:rPr lang="en-US" altLang="ko-KR" sz="1100" dirty="0">
                  <a:latin typeface="+mn-ea"/>
                </a:rPr>
                <a:t>Solar Cell Pack </a:t>
              </a:r>
              <a:r>
                <a:rPr lang="ko-KR" altLang="en-US" sz="1100" dirty="0">
                  <a:latin typeface="+mn-ea"/>
                </a:rPr>
                <a:t>지원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15B9962E-95DD-4091-81E0-BE05F4E82EDF}"/>
                </a:ext>
              </a:extLst>
            </p:cNvPr>
            <p:cNvSpPr txBox="1"/>
            <p:nvPr/>
          </p:nvSpPr>
          <p:spPr>
            <a:xfrm>
              <a:off x="7816677" y="2456835"/>
              <a:ext cx="3530287" cy="1379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400"/>
                </a:spcAft>
              </a:pPr>
              <a:r>
                <a:rPr lang="en-US" altLang="ko-KR" sz="1100" dirty="0">
                  <a:latin typeface="+mn-ea"/>
                </a:rPr>
                <a:t>[</a:t>
              </a:r>
              <a:r>
                <a:rPr lang="ko-KR" altLang="en-US" sz="1100" dirty="0">
                  <a:latin typeface="+mn-ea"/>
                </a:rPr>
                <a:t>센서 정보 수집 </a:t>
              </a:r>
              <a:r>
                <a:rPr lang="en-US" altLang="ko-KR" sz="1100" dirty="0">
                  <a:latin typeface="+mn-ea"/>
                </a:rPr>
                <a:t>&amp; </a:t>
              </a:r>
              <a:r>
                <a:rPr lang="ko-KR" altLang="en-US" sz="1100" dirty="0">
                  <a:latin typeface="+mn-ea"/>
                </a:rPr>
                <a:t>전송</a:t>
              </a:r>
              <a:r>
                <a:rPr lang="en-US" altLang="ko-KR" sz="1100" dirty="0" smtClean="0">
                  <a:latin typeface="+mn-ea"/>
                </a:rPr>
                <a:t>]</a:t>
              </a:r>
              <a:endParaRPr lang="en-US" altLang="ko-KR" sz="1100" dirty="0">
                <a:latin typeface="+mn-ea"/>
              </a:endParaRPr>
            </a:p>
            <a:p>
              <a:pPr marL="87313" indent="-87313" algn="just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</a:rPr>
                <a:t>제반 </a:t>
              </a:r>
              <a:r>
                <a:rPr lang="ko-KR" altLang="en-US" sz="1100" dirty="0" smtClean="0">
                  <a:latin typeface="+mn-ea"/>
                </a:rPr>
                <a:t>센서로부터 </a:t>
              </a:r>
              <a:r>
                <a:rPr lang="en-US" altLang="ko-KR" sz="1100" dirty="0">
                  <a:latin typeface="+mn-ea"/>
                </a:rPr>
                <a:t>DATA</a:t>
              </a:r>
              <a:r>
                <a:rPr lang="ko-KR" altLang="en-US" sz="1100" dirty="0">
                  <a:latin typeface="+mn-ea"/>
                </a:rPr>
                <a:t>를 수집하여 </a:t>
              </a:r>
              <a:r>
                <a:rPr lang="en-US" altLang="ko-KR" sz="1100" dirty="0">
                  <a:latin typeface="+mn-ea"/>
                </a:rPr>
                <a:t>TSCH </a:t>
              </a:r>
              <a:r>
                <a:rPr lang="ko-KR" altLang="en-US" sz="1100" dirty="0">
                  <a:latin typeface="+mn-ea"/>
                </a:rPr>
                <a:t>무선 기반으로 관리 서버로 전송</a:t>
              </a:r>
              <a:endParaRPr lang="en-US" altLang="ko-KR" sz="1100" dirty="0">
                <a:latin typeface="+mn-ea"/>
              </a:endParaRPr>
            </a:p>
            <a:p>
              <a:pPr marL="87313" indent="-87313" algn="just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</a:rPr>
                <a:t>센서 연동 방법</a:t>
              </a:r>
              <a:endParaRPr lang="en-US" altLang="ko-KR" sz="1100" dirty="0">
                <a:latin typeface="+mn-ea"/>
              </a:endParaRPr>
            </a:p>
            <a:p>
              <a:pPr marL="171450" indent="-85725" algn="just">
                <a:buFont typeface="Calibri" panose="020F0502020204030204" pitchFamily="34" charset="0"/>
                <a:buChar char="‐"/>
              </a:pPr>
              <a:r>
                <a:rPr lang="en-US" altLang="ko-KR" sz="1100" dirty="0">
                  <a:latin typeface="+mn-ea"/>
                </a:rPr>
                <a:t>SM</a:t>
              </a:r>
              <a:r>
                <a:rPr lang="ko-KR" altLang="en-US" sz="1100" dirty="0">
                  <a:latin typeface="+mn-ea"/>
                </a:rPr>
                <a:t>내 센서를 </a:t>
              </a:r>
              <a:r>
                <a:rPr lang="en-US" altLang="ko-KR" sz="1100" dirty="0">
                  <a:latin typeface="+mn-ea"/>
                </a:rPr>
                <a:t>Embedded</a:t>
              </a:r>
            </a:p>
            <a:p>
              <a:pPr marL="171450" indent="-85725" algn="just">
                <a:buFont typeface="Calibri" panose="020F0502020204030204" pitchFamily="34" charset="0"/>
                <a:buChar char="‐"/>
              </a:pPr>
              <a:r>
                <a:rPr lang="ko-KR" altLang="en-US" sz="1100" dirty="0">
                  <a:latin typeface="+mn-ea"/>
                </a:rPr>
                <a:t>외부 센서를 해당 </a:t>
              </a:r>
              <a:r>
                <a:rPr lang="en-US" altLang="ko-KR" sz="1100" dirty="0">
                  <a:latin typeface="+mn-ea"/>
                </a:rPr>
                <a:t>Interface</a:t>
              </a:r>
              <a:r>
                <a:rPr lang="ko-KR" altLang="en-US" sz="1100" dirty="0">
                  <a:latin typeface="+mn-ea"/>
                </a:rPr>
                <a:t>를 이용하여 연동</a:t>
              </a:r>
              <a:endParaRPr lang="en-US" altLang="ko-KR" sz="1100" dirty="0">
                <a:latin typeface="+mn-ea"/>
              </a:endParaRPr>
            </a:p>
            <a:p>
              <a:pPr marL="171450" indent="-85725" algn="just">
                <a:buFont typeface="Calibri" panose="020F0502020204030204" pitchFamily="34" charset="0"/>
                <a:buChar char="‐"/>
              </a:pPr>
              <a:r>
                <a:rPr lang="ko-KR" altLang="en-US" sz="1100" dirty="0">
                  <a:latin typeface="+mn-ea"/>
                </a:rPr>
                <a:t>외부 센서의 컨트롤러를 </a:t>
              </a:r>
              <a:r>
                <a:rPr lang="en-US" altLang="ko-KR" sz="1100" dirty="0">
                  <a:latin typeface="+mn-ea"/>
                </a:rPr>
                <a:t>Embedded</a:t>
              </a:r>
              <a:endParaRPr lang="ko-KR" altLang="en-US" sz="1100" dirty="0">
                <a:latin typeface="+mn-ea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xmlns="" id="{1775C25E-87FD-4A4E-97C6-32F90DF8E6DD}"/>
                </a:ext>
              </a:extLst>
            </p:cNvPr>
            <p:cNvGrpSpPr/>
            <p:nvPr/>
          </p:nvGrpSpPr>
          <p:grpSpPr>
            <a:xfrm>
              <a:off x="3899268" y="6988853"/>
              <a:ext cx="7663394" cy="1430319"/>
              <a:chOff x="3172784" y="1606293"/>
              <a:chExt cx="6376252" cy="158490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762768C3-F6CB-488C-90CA-6ABA9D752B62}"/>
                  </a:ext>
                </a:extLst>
              </p:cNvPr>
              <p:cNvSpPr/>
              <p:nvPr/>
            </p:nvSpPr>
            <p:spPr>
              <a:xfrm>
                <a:off x="3172784" y="1606293"/>
                <a:ext cx="6376252" cy="1584902"/>
              </a:xfrm>
              <a:prstGeom prst="rect">
                <a:avLst/>
              </a:prstGeom>
              <a:ln>
                <a:solidFill>
                  <a:srgbClr val="002B4C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xmlns="" id="{402180FD-50F6-4670-8BA6-79857AD9FD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5378" y="1939182"/>
                <a:ext cx="0" cy="1043714"/>
              </a:xfrm>
              <a:prstGeom prst="line">
                <a:avLst/>
              </a:prstGeom>
              <a:ln w="9525">
                <a:prstDash val="dash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B79BD025-8084-493B-BA95-66C2A3B06C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1634" y="1939182"/>
                <a:ext cx="0" cy="1043714"/>
              </a:xfrm>
              <a:prstGeom prst="line">
                <a:avLst/>
              </a:prstGeom>
              <a:ln w="9525">
                <a:prstDash val="dash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xmlns="" id="{98E0FD6F-E139-4D49-9B47-AA0E889560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1806" y="1939182"/>
                <a:ext cx="0" cy="1043714"/>
              </a:xfrm>
              <a:prstGeom prst="line">
                <a:avLst/>
              </a:prstGeom>
              <a:ln w="9525">
                <a:prstDash val="dash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5" name="자유형: 도형 45">
              <a:extLst>
                <a:ext uri="{FF2B5EF4-FFF2-40B4-BE49-F238E27FC236}">
                  <a16:creationId xmlns:a16="http://schemas.microsoft.com/office/drawing/2014/main" xmlns="" id="{DCFE491D-1143-48D2-A51A-7CDAB6B6E2EF}"/>
                </a:ext>
              </a:extLst>
            </p:cNvPr>
            <p:cNvSpPr/>
            <p:nvPr/>
          </p:nvSpPr>
          <p:spPr>
            <a:xfrm>
              <a:off x="3722637" y="6635112"/>
              <a:ext cx="1883104" cy="524126"/>
            </a:xfrm>
            <a:custGeom>
              <a:avLst/>
              <a:gdLst>
                <a:gd name="connsiteX0" fmla="*/ 106384 w 1566818"/>
                <a:gd name="connsiteY0" fmla="*/ 0 h 425025"/>
                <a:gd name="connsiteX1" fmla="*/ 1370903 w 1566818"/>
                <a:gd name="connsiteY1" fmla="*/ 0 h 425025"/>
                <a:gd name="connsiteX2" fmla="*/ 1412313 w 1566818"/>
                <a:gd name="connsiteY2" fmla="*/ 8360 h 425025"/>
                <a:gd name="connsiteX3" fmla="*/ 1417905 w 1566818"/>
                <a:gd name="connsiteY3" fmla="*/ 12131 h 425025"/>
                <a:gd name="connsiteX4" fmla="*/ 1437507 w 1566818"/>
                <a:gd name="connsiteY4" fmla="*/ 18215 h 425025"/>
                <a:gd name="connsiteX5" fmla="*/ 1566818 w 1566818"/>
                <a:gd name="connsiteY5" fmla="*/ 213301 h 425025"/>
                <a:gd name="connsiteX6" fmla="*/ 1437507 w 1566818"/>
                <a:gd name="connsiteY6" fmla="*/ 408387 h 425025"/>
                <a:gd name="connsiteX7" fmla="*/ 1413567 w 1566818"/>
                <a:gd name="connsiteY7" fmla="*/ 415818 h 425025"/>
                <a:gd name="connsiteX8" fmla="*/ 1412313 w 1566818"/>
                <a:gd name="connsiteY8" fmla="*/ 416664 h 425025"/>
                <a:gd name="connsiteX9" fmla="*/ 1408107 w 1566818"/>
                <a:gd name="connsiteY9" fmla="*/ 417513 h 425025"/>
                <a:gd name="connsiteX10" fmla="*/ 1397764 w 1566818"/>
                <a:gd name="connsiteY10" fmla="*/ 420724 h 425025"/>
                <a:gd name="connsiteX11" fmla="*/ 1386659 w 1566818"/>
                <a:gd name="connsiteY11" fmla="*/ 421843 h 425025"/>
                <a:gd name="connsiteX12" fmla="*/ 1370903 w 1566818"/>
                <a:gd name="connsiteY12" fmla="*/ 425024 h 425025"/>
                <a:gd name="connsiteX13" fmla="*/ 1355104 w 1566818"/>
                <a:gd name="connsiteY13" fmla="*/ 425024 h 425025"/>
                <a:gd name="connsiteX14" fmla="*/ 1355094 w 1566818"/>
                <a:gd name="connsiteY14" fmla="*/ 425025 h 425025"/>
                <a:gd name="connsiteX15" fmla="*/ 1355084 w 1566818"/>
                <a:gd name="connsiteY15" fmla="*/ 425024 h 425025"/>
                <a:gd name="connsiteX16" fmla="*/ 106384 w 1566818"/>
                <a:gd name="connsiteY16" fmla="*/ 425024 h 425025"/>
                <a:gd name="connsiteX17" fmla="*/ 0 w 1566818"/>
                <a:gd name="connsiteY17" fmla="*/ 318640 h 425025"/>
                <a:gd name="connsiteX18" fmla="*/ 0 w 1566818"/>
                <a:gd name="connsiteY18" fmla="*/ 106384 h 425025"/>
                <a:gd name="connsiteX19" fmla="*/ 106384 w 1566818"/>
                <a:gd name="connsiteY19" fmla="*/ 0 h 42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66818" h="425025">
                  <a:moveTo>
                    <a:pt x="106384" y="0"/>
                  </a:moveTo>
                  <a:lnTo>
                    <a:pt x="1370903" y="0"/>
                  </a:lnTo>
                  <a:cubicBezTo>
                    <a:pt x="1385592" y="0"/>
                    <a:pt x="1399585" y="2977"/>
                    <a:pt x="1412313" y="8360"/>
                  </a:cubicBezTo>
                  <a:lnTo>
                    <a:pt x="1417905" y="12131"/>
                  </a:lnTo>
                  <a:lnTo>
                    <a:pt x="1437507" y="18215"/>
                  </a:lnTo>
                  <a:cubicBezTo>
                    <a:pt x="1513498" y="50357"/>
                    <a:pt x="1566818" y="125602"/>
                    <a:pt x="1566818" y="213301"/>
                  </a:cubicBezTo>
                  <a:cubicBezTo>
                    <a:pt x="1566818" y="301000"/>
                    <a:pt x="1513498" y="376245"/>
                    <a:pt x="1437507" y="408387"/>
                  </a:cubicBezTo>
                  <a:lnTo>
                    <a:pt x="1413567" y="415818"/>
                  </a:lnTo>
                  <a:lnTo>
                    <a:pt x="1412313" y="416664"/>
                  </a:lnTo>
                  <a:lnTo>
                    <a:pt x="1408107" y="417513"/>
                  </a:lnTo>
                  <a:lnTo>
                    <a:pt x="1397764" y="420724"/>
                  </a:lnTo>
                  <a:lnTo>
                    <a:pt x="1386659" y="421843"/>
                  </a:lnTo>
                  <a:lnTo>
                    <a:pt x="1370903" y="425024"/>
                  </a:lnTo>
                  <a:lnTo>
                    <a:pt x="1355104" y="425024"/>
                  </a:lnTo>
                  <a:lnTo>
                    <a:pt x="1355094" y="425025"/>
                  </a:lnTo>
                  <a:lnTo>
                    <a:pt x="1355084" y="425024"/>
                  </a:lnTo>
                  <a:lnTo>
                    <a:pt x="106384" y="425024"/>
                  </a:lnTo>
                  <a:cubicBezTo>
                    <a:pt x="47630" y="425024"/>
                    <a:pt x="0" y="377394"/>
                    <a:pt x="0" y="318640"/>
                  </a:cubicBezTo>
                  <a:lnTo>
                    <a:pt x="0" y="106384"/>
                  </a:lnTo>
                  <a:cubicBezTo>
                    <a:pt x="0" y="47630"/>
                    <a:pt x="47630" y="0"/>
                    <a:pt x="106384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rgbClr val="00190F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92ABF943-05EC-470F-AB2D-AF38F6371D22}"/>
                </a:ext>
              </a:extLst>
            </p:cNvPr>
            <p:cNvSpPr txBox="1"/>
            <p:nvPr/>
          </p:nvSpPr>
          <p:spPr>
            <a:xfrm>
              <a:off x="4019494" y="6702903"/>
              <a:ext cx="11512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SM </a:t>
              </a:r>
              <a:r>
                <a:rPr lang="ko-KR" altLang="en-US" sz="2000" dirty="0">
                  <a:solidFill>
                    <a:schemeClr val="bg1"/>
                  </a:solidFill>
                </a:rPr>
                <a:t>구 분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0AE63DD-16C4-4CB0-87D5-6026A2AD6BCA}"/>
                </a:ext>
              </a:extLst>
            </p:cNvPr>
            <p:cNvSpPr txBox="1"/>
            <p:nvPr/>
          </p:nvSpPr>
          <p:spPr>
            <a:xfrm>
              <a:off x="4045369" y="7259595"/>
              <a:ext cx="1883104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200"/>
                </a:lnSpc>
                <a:spcAft>
                  <a:spcPts val="400"/>
                </a:spcAft>
              </a:pPr>
              <a:r>
                <a:rPr lang="en-US" altLang="ko-KR" sz="1100" b="1" dirty="0">
                  <a:solidFill>
                    <a:srgbClr val="FF0000"/>
                  </a:solidFill>
                  <a:latin typeface="+mn-ea"/>
                </a:rPr>
                <a:t>[</a:t>
              </a:r>
              <a:r>
                <a:rPr lang="ko-KR" altLang="en-US" sz="1100" b="1" dirty="0">
                  <a:solidFill>
                    <a:srgbClr val="FF0000"/>
                  </a:solidFill>
                  <a:latin typeface="+mn-ea"/>
                </a:rPr>
                <a:t>사용목적</a:t>
              </a:r>
              <a:r>
                <a:rPr lang="en-US" altLang="ko-KR" sz="1100" b="1" dirty="0">
                  <a:solidFill>
                    <a:srgbClr val="FF0000"/>
                  </a:solidFill>
                  <a:latin typeface="+mn-ea"/>
                </a:rPr>
                <a:t>]</a:t>
              </a:r>
            </a:p>
            <a:p>
              <a:pPr marL="87313" indent="-87313" algn="just">
                <a:lnSpc>
                  <a:spcPts val="12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 smtClean="0">
                  <a:latin typeface="+mn-ea"/>
                </a:rPr>
                <a:t>범용 </a:t>
              </a:r>
              <a:r>
                <a:rPr lang="en-US" altLang="ko-KR" sz="1100" dirty="0">
                  <a:latin typeface="+mn-ea"/>
                </a:rPr>
                <a:t>(1 port / 16 port)</a:t>
              </a:r>
            </a:p>
            <a:p>
              <a:pPr marL="87313" indent="-87313" algn="just">
                <a:lnSpc>
                  <a:spcPts val="12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</a:rPr>
                <a:t>외부센서용 </a:t>
              </a:r>
              <a:r>
                <a:rPr lang="en-US" altLang="ko-KR" sz="1100" dirty="0">
                  <a:latin typeface="+mn-ea"/>
                </a:rPr>
                <a:t>(Max 4 port)</a:t>
              </a:r>
            </a:p>
            <a:p>
              <a:pPr marL="87313" indent="-87313" algn="just">
                <a:lnSpc>
                  <a:spcPts val="12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</a:rPr>
                <a:t>센서 </a:t>
              </a:r>
              <a:r>
                <a:rPr lang="en-US" altLang="ko-KR" sz="1100" dirty="0">
                  <a:latin typeface="+mn-ea"/>
                </a:rPr>
                <a:t>Embedded (</a:t>
              </a:r>
              <a:r>
                <a:rPr lang="ko-KR" altLang="en-US" sz="1100" dirty="0" err="1">
                  <a:latin typeface="+mn-ea"/>
                </a:rPr>
                <a:t>온습도</a:t>
              </a:r>
              <a:r>
                <a:rPr lang="en-US" altLang="ko-KR" sz="1100" dirty="0">
                  <a:latin typeface="+mn-ea"/>
                </a:rPr>
                <a:t>, Vibration)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C4443821-05E0-4C31-B207-3AF803BF2692}"/>
                </a:ext>
              </a:extLst>
            </p:cNvPr>
            <p:cNvSpPr txBox="1"/>
            <p:nvPr/>
          </p:nvSpPr>
          <p:spPr>
            <a:xfrm>
              <a:off x="6240499" y="7293048"/>
              <a:ext cx="1434237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200"/>
                </a:lnSpc>
                <a:spcAft>
                  <a:spcPts val="400"/>
                </a:spcAft>
              </a:pPr>
              <a:r>
                <a:rPr lang="en-US" altLang="ko-KR" sz="1100" b="1" dirty="0">
                  <a:solidFill>
                    <a:srgbClr val="FF0000"/>
                  </a:solidFill>
                  <a:latin typeface="+mn-ea"/>
                </a:rPr>
                <a:t>[</a:t>
              </a:r>
              <a:r>
                <a:rPr lang="ko-KR" altLang="en-US" sz="1100" b="1" dirty="0">
                  <a:solidFill>
                    <a:srgbClr val="FF0000"/>
                  </a:solidFill>
                  <a:latin typeface="+mn-ea"/>
                </a:rPr>
                <a:t>설치 위치</a:t>
              </a:r>
              <a:r>
                <a:rPr lang="en-US" altLang="ko-KR" sz="1100" b="1" dirty="0">
                  <a:solidFill>
                    <a:srgbClr val="FF0000"/>
                  </a:solidFill>
                  <a:latin typeface="+mn-ea"/>
                </a:rPr>
                <a:t>]</a:t>
              </a:r>
            </a:p>
            <a:p>
              <a:pPr marL="87313" indent="-87313" algn="just">
                <a:lnSpc>
                  <a:spcPts val="12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 err="1">
                  <a:latin typeface="+mn-ea"/>
                </a:rPr>
                <a:t>옥내용</a:t>
              </a:r>
              <a:r>
                <a:rPr lang="ko-KR" altLang="en-US" sz="1100" dirty="0">
                  <a:latin typeface="+mn-ea"/>
                </a:rPr>
                <a:t> </a:t>
              </a:r>
              <a:r>
                <a:rPr lang="en-US" altLang="ko-KR" sz="1100" dirty="0">
                  <a:latin typeface="+mn-ea"/>
                </a:rPr>
                <a:t>(Indoor)</a:t>
              </a:r>
            </a:p>
            <a:p>
              <a:pPr marL="87313" indent="-87313" algn="just">
                <a:lnSpc>
                  <a:spcPts val="12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 err="1">
                  <a:latin typeface="+mn-ea"/>
                </a:rPr>
                <a:t>옥외용</a:t>
              </a:r>
              <a:r>
                <a:rPr lang="ko-KR" altLang="en-US" sz="1100" dirty="0">
                  <a:latin typeface="+mn-ea"/>
                </a:rPr>
                <a:t> </a:t>
              </a:r>
              <a:r>
                <a:rPr lang="en-US" altLang="ko-KR" sz="1100" dirty="0">
                  <a:latin typeface="+mn-ea"/>
                </a:rPr>
                <a:t>(Outdoor)</a:t>
              </a:r>
            </a:p>
            <a:p>
              <a:pPr marL="87313" indent="-87313" algn="just">
                <a:lnSpc>
                  <a:spcPts val="12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 err="1">
                  <a:latin typeface="+mn-ea"/>
                </a:rPr>
                <a:t>방폭용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10831CF9-7C18-4E34-8F31-CE1B9280EE22}"/>
                </a:ext>
              </a:extLst>
            </p:cNvPr>
            <p:cNvSpPr txBox="1"/>
            <p:nvPr/>
          </p:nvSpPr>
          <p:spPr>
            <a:xfrm>
              <a:off x="7837010" y="7278314"/>
              <a:ext cx="2036602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200"/>
                </a:lnSpc>
                <a:spcAft>
                  <a:spcPts val="400"/>
                </a:spcAft>
              </a:pPr>
              <a:r>
                <a:rPr lang="en-US" altLang="ko-KR" sz="1100" b="1" dirty="0">
                  <a:solidFill>
                    <a:srgbClr val="FF0000"/>
                  </a:solidFill>
                  <a:latin typeface="+mn-ea"/>
                </a:rPr>
                <a:t>[</a:t>
              </a:r>
              <a:r>
                <a:rPr lang="ko-KR" altLang="en-US" sz="1100" b="1" dirty="0">
                  <a:solidFill>
                    <a:srgbClr val="FF0000"/>
                  </a:solidFill>
                  <a:latin typeface="+mn-ea"/>
                </a:rPr>
                <a:t>공급전원</a:t>
              </a:r>
              <a:r>
                <a:rPr lang="en-US" altLang="ko-KR" sz="1100" b="1" dirty="0">
                  <a:solidFill>
                    <a:srgbClr val="FF0000"/>
                  </a:solidFill>
                  <a:latin typeface="+mn-ea"/>
                </a:rPr>
                <a:t>]</a:t>
              </a:r>
            </a:p>
            <a:p>
              <a:pPr marL="87313" indent="-87313" algn="just">
                <a:lnSpc>
                  <a:spcPts val="12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</a:rPr>
                <a:t>일반전원용</a:t>
              </a:r>
              <a:endParaRPr lang="en-US" altLang="ko-KR" sz="1100" dirty="0">
                <a:latin typeface="+mn-ea"/>
              </a:endParaRPr>
            </a:p>
            <a:p>
              <a:pPr marL="87313" indent="-87313" algn="just">
                <a:lnSpc>
                  <a:spcPts val="12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+mn-ea"/>
                </a:rPr>
                <a:t>Battery </a:t>
              </a:r>
              <a:r>
                <a:rPr lang="ko-KR" altLang="en-US" sz="1100" dirty="0">
                  <a:latin typeface="+mn-ea"/>
                </a:rPr>
                <a:t>용 </a:t>
              </a:r>
              <a:r>
                <a:rPr lang="en-US" altLang="ko-KR" sz="1100" dirty="0">
                  <a:latin typeface="+mn-ea"/>
                </a:rPr>
                <a:t>(</a:t>
              </a:r>
              <a:r>
                <a:rPr lang="ko-KR" altLang="en-US" sz="1100" dirty="0">
                  <a:latin typeface="+mn-ea"/>
                </a:rPr>
                <a:t>용량은 협의요</a:t>
              </a:r>
              <a:r>
                <a:rPr lang="en-US" altLang="ko-KR" sz="1100" dirty="0">
                  <a:latin typeface="+mn-ea"/>
                </a:rPr>
                <a:t>)</a:t>
              </a:r>
            </a:p>
            <a:p>
              <a:pPr marL="87313" indent="-87313" algn="just">
                <a:lnSpc>
                  <a:spcPts val="12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+mn-ea"/>
                </a:rPr>
                <a:t>Solar Cell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ADDBAEFE-46BE-4199-B536-41F7DFC03594}"/>
                </a:ext>
              </a:extLst>
            </p:cNvPr>
            <p:cNvSpPr txBox="1"/>
            <p:nvPr/>
          </p:nvSpPr>
          <p:spPr>
            <a:xfrm>
              <a:off x="10088064" y="7248444"/>
              <a:ext cx="1434237" cy="65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200"/>
                </a:lnSpc>
                <a:spcAft>
                  <a:spcPts val="400"/>
                </a:spcAft>
              </a:pPr>
              <a:r>
                <a:rPr lang="en-US" altLang="ko-KR" sz="1100" b="1" dirty="0">
                  <a:solidFill>
                    <a:srgbClr val="FF0000"/>
                  </a:solidFill>
                  <a:latin typeface="+mn-ea"/>
                </a:rPr>
                <a:t>[</a:t>
              </a:r>
              <a:r>
                <a:rPr lang="ko-KR" altLang="en-US" sz="1100" b="1" dirty="0">
                  <a:solidFill>
                    <a:srgbClr val="FF0000"/>
                  </a:solidFill>
                  <a:latin typeface="+mn-ea"/>
                </a:rPr>
                <a:t>특수목적</a:t>
              </a:r>
              <a:r>
                <a:rPr lang="en-US" altLang="ko-KR" sz="1100" b="1" dirty="0">
                  <a:solidFill>
                    <a:srgbClr val="FF0000"/>
                  </a:solidFill>
                  <a:latin typeface="+mn-ea"/>
                </a:rPr>
                <a:t>]</a:t>
              </a:r>
            </a:p>
            <a:p>
              <a:pPr marL="87313" indent="-87313" algn="just">
                <a:lnSpc>
                  <a:spcPts val="12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+mn-ea"/>
                </a:rPr>
                <a:t>SM with </a:t>
              </a:r>
              <a:r>
                <a:rPr lang="en-US" altLang="ko-KR" sz="1100" dirty="0" err="1">
                  <a:latin typeface="+mn-ea"/>
                </a:rPr>
                <a:t>WiFi</a:t>
              </a:r>
              <a:endParaRPr lang="en-US" altLang="ko-KR" sz="1100" dirty="0">
                <a:latin typeface="+mn-ea"/>
              </a:endParaRPr>
            </a:p>
            <a:p>
              <a:pPr marL="87313" indent="-87313" algn="just">
                <a:lnSpc>
                  <a:spcPts val="1200"/>
                </a:lnSpc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+mn-ea"/>
                </a:rPr>
                <a:t>SM with BLE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31" name="자유형: 도형 49">
              <a:extLst>
                <a:ext uri="{FF2B5EF4-FFF2-40B4-BE49-F238E27FC236}">
                  <a16:creationId xmlns:a16="http://schemas.microsoft.com/office/drawing/2014/main" xmlns="" id="{3F1CD245-9630-433C-85A5-1F1B28A80853}"/>
                </a:ext>
              </a:extLst>
            </p:cNvPr>
            <p:cNvSpPr/>
            <p:nvPr/>
          </p:nvSpPr>
          <p:spPr>
            <a:xfrm>
              <a:off x="2748653" y="2022072"/>
              <a:ext cx="885088" cy="2626034"/>
            </a:xfrm>
            <a:custGeom>
              <a:avLst/>
              <a:gdLst>
                <a:gd name="connsiteX0" fmla="*/ 0 w 736429"/>
                <a:gd name="connsiteY0" fmla="*/ 2129509 h 2129509"/>
                <a:gd name="connsiteX1" fmla="*/ 220928 w 736429"/>
                <a:gd name="connsiteY1" fmla="*/ 2129509 h 2129509"/>
                <a:gd name="connsiteX2" fmla="*/ 220928 w 736429"/>
                <a:gd name="connsiteY2" fmla="*/ 0 h 2129509"/>
                <a:gd name="connsiteX3" fmla="*/ 736429 w 736429"/>
                <a:gd name="connsiteY3" fmla="*/ 0 h 2129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429" h="2129509">
                  <a:moveTo>
                    <a:pt x="0" y="2129509"/>
                  </a:moveTo>
                  <a:lnTo>
                    <a:pt x="220928" y="2129509"/>
                  </a:lnTo>
                  <a:lnTo>
                    <a:pt x="220928" y="0"/>
                  </a:lnTo>
                  <a:lnTo>
                    <a:pt x="736429" y="0"/>
                  </a:lnTo>
                </a:path>
              </a:pathLst>
            </a:custGeom>
            <a:ln w="25400" cap="sq">
              <a:solidFill>
                <a:srgbClr val="240A03"/>
              </a:solidFill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자유형: 도형 50">
              <a:extLst>
                <a:ext uri="{FF2B5EF4-FFF2-40B4-BE49-F238E27FC236}">
                  <a16:creationId xmlns:a16="http://schemas.microsoft.com/office/drawing/2014/main" xmlns="" id="{E4614520-C8B3-4F9B-96B3-F0715BBB5CB9}"/>
                </a:ext>
              </a:extLst>
            </p:cNvPr>
            <p:cNvSpPr/>
            <p:nvPr/>
          </p:nvSpPr>
          <p:spPr>
            <a:xfrm>
              <a:off x="2748653" y="5276235"/>
              <a:ext cx="885088" cy="1642217"/>
            </a:xfrm>
            <a:custGeom>
              <a:avLst/>
              <a:gdLst>
                <a:gd name="connsiteX0" fmla="*/ 0 w 736429"/>
                <a:gd name="connsiteY0" fmla="*/ 0 h 1331710"/>
                <a:gd name="connsiteX1" fmla="*/ 220928 w 736429"/>
                <a:gd name="connsiteY1" fmla="*/ 0 h 1331710"/>
                <a:gd name="connsiteX2" fmla="*/ 220928 w 736429"/>
                <a:gd name="connsiteY2" fmla="*/ 1331710 h 1331710"/>
                <a:gd name="connsiteX3" fmla="*/ 736429 w 736429"/>
                <a:gd name="connsiteY3" fmla="*/ 1331710 h 1331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429" h="1331710">
                  <a:moveTo>
                    <a:pt x="0" y="0"/>
                  </a:moveTo>
                  <a:lnTo>
                    <a:pt x="220928" y="0"/>
                  </a:lnTo>
                  <a:lnTo>
                    <a:pt x="220928" y="1331710"/>
                  </a:lnTo>
                  <a:lnTo>
                    <a:pt x="736429" y="1331710"/>
                  </a:lnTo>
                </a:path>
              </a:pathLst>
            </a:custGeom>
            <a:ln w="25400" cap="sq">
              <a:solidFill>
                <a:srgbClr val="7F2002"/>
              </a:solidFill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자유형: 도형 57">
              <a:extLst>
                <a:ext uri="{FF2B5EF4-FFF2-40B4-BE49-F238E27FC236}">
                  <a16:creationId xmlns:a16="http://schemas.microsoft.com/office/drawing/2014/main" xmlns="" id="{E36469AA-1426-4BD7-BC1A-083E94047C6F}"/>
                </a:ext>
              </a:extLst>
            </p:cNvPr>
            <p:cNvSpPr/>
            <p:nvPr/>
          </p:nvSpPr>
          <p:spPr>
            <a:xfrm>
              <a:off x="2748653" y="4436207"/>
              <a:ext cx="885088" cy="529746"/>
            </a:xfrm>
            <a:custGeom>
              <a:avLst/>
              <a:gdLst>
                <a:gd name="connsiteX0" fmla="*/ 0 w 736429"/>
                <a:gd name="connsiteY0" fmla="*/ 429583 h 429583"/>
                <a:gd name="connsiteX1" fmla="*/ 368214 w 736429"/>
                <a:gd name="connsiteY1" fmla="*/ 429583 h 429583"/>
                <a:gd name="connsiteX2" fmla="*/ 368214 w 736429"/>
                <a:gd name="connsiteY2" fmla="*/ 0 h 429583"/>
                <a:gd name="connsiteX3" fmla="*/ 736429 w 736429"/>
                <a:gd name="connsiteY3" fmla="*/ 0 h 42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6429" h="429583">
                  <a:moveTo>
                    <a:pt x="0" y="429583"/>
                  </a:moveTo>
                  <a:lnTo>
                    <a:pt x="368214" y="429583"/>
                  </a:lnTo>
                  <a:lnTo>
                    <a:pt x="368214" y="0"/>
                  </a:lnTo>
                  <a:lnTo>
                    <a:pt x="736429" y="0"/>
                  </a:lnTo>
                </a:path>
              </a:pathLst>
            </a:custGeom>
            <a:ln w="25400" cap="sq">
              <a:solidFill>
                <a:srgbClr val="042E2B"/>
              </a:solidFill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950490" y="999068"/>
            <a:ext cx="7770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Slave Mote</a:t>
            </a:r>
            <a:endParaRPr lang="ko-KR" altLang="en-US" sz="2400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61" y="843043"/>
            <a:ext cx="831771" cy="9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17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00" y="2032767"/>
            <a:ext cx="1737715" cy="22965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B9B8C33-247D-46EF-AD48-9EA86A63F9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973" y="3528516"/>
            <a:ext cx="449957" cy="41818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C0783503-CF66-4311-9BF3-81D26E0B0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4" t="32936" b="6661"/>
          <a:stretch/>
        </p:blipFill>
        <p:spPr bwMode="auto">
          <a:xfrm>
            <a:off x="1864224" y="3388916"/>
            <a:ext cx="302323" cy="625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67519" y="1933973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일반용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7874" y="2374140"/>
            <a:ext cx="13449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설비</a:t>
            </a:r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센서 연동을 위한 제반 </a:t>
            </a:r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Interface 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제공</a:t>
            </a:r>
            <a:endParaRPr lang="en-US" altLang="ko-KR" sz="800" dirty="0">
              <a:latin typeface="나눔고딕" pitchFamily="50" charset="-127"/>
              <a:ea typeface="나눔고딕" pitchFamily="50" charset="-127"/>
            </a:endParaRPr>
          </a:p>
          <a:p>
            <a:pPr marL="88900" indent="-88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기본 전원 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공급형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(3.3~9V)</a:t>
            </a:r>
          </a:p>
          <a:p>
            <a:pPr marL="88900" indent="-88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옵션</a:t>
            </a:r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) Battery 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확장팩</a:t>
            </a:r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, Solar Cell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확장팩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015" y="2881383"/>
            <a:ext cx="498583" cy="299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234" y="2032767"/>
            <a:ext cx="1737715" cy="22965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12453" y="1933973"/>
            <a:ext cx="78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16 Port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2808" y="2374140"/>
            <a:ext cx="13449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88900" indent="-88900" algn="just">
              <a:lnSpc>
                <a:spcPts val="9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 sz="800">
                <a:latin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설비 연동 전용</a:t>
            </a:r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다중 설비 연동을 위해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RS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232/ 422/ 485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Interface 16 Port</a:t>
            </a:r>
          </a:p>
          <a:p>
            <a:pPr algn="l">
              <a:lnSpc>
                <a:spcPct val="100000"/>
              </a:lnSpc>
            </a:pP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UPS Battery Pack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내장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(20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분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16D2A232-375A-4B73-9E69-62E9362C0A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020" y="3528516"/>
            <a:ext cx="888141" cy="4435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68" y="2032546"/>
            <a:ext cx="1740066" cy="229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949" y="2881383"/>
            <a:ext cx="498583" cy="299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5699286" y="1933973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00" dirty="0" smtClean="0">
                <a:latin typeface="나눔고딕" pitchFamily="50" charset="-127"/>
                <a:ea typeface="나눔고딕" pitchFamily="50" charset="-127"/>
              </a:rPr>
              <a:t>센서내장형</a:t>
            </a:r>
            <a:endParaRPr lang="ko-KR" altLang="en-US" sz="1400" b="1" spc="-1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46694" y="2374140"/>
            <a:ext cx="13449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88900" indent="-88900" algn="just">
              <a:lnSpc>
                <a:spcPts val="9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 sz="800">
                <a:latin typeface="+mn-ea"/>
              </a:defRPr>
            </a:lvl1pPr>
          </a:lstStyle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ko-KR" altLang="en-US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온습도</a:t>
            </a:r>
            <a:r>
              <a:rPr lang="ko-KR" altLang="en-US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센서 내장</a:t>
            </a:r>
            <a:endParaRPr lang="en-US" altLang="ko-KR" b="1" dirty="0" smtClean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해상도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온도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(0.01℃),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습도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(0.04%)</a:t>
            </a:r>
          </a:p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정확도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온도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(±0.3℃),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습도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(±2.0%)</a:t>
            </a:r>
          </a:p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배터리로 기본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dirty="0" err="1">
                <a:latin typeface="나눔고딕" pitchFamily="50" charset="-127"/>
                <a:ea typeface="나눔고딕" pitchFamily="50" charset="-127"/>
              </a:rPr>
              <a:t>년이상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 동작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세부사항은 </a:t>
            </a:r>
            <a:r>
              <a:rPr lang="ko-KR" altLang="en-US" dirty="0" err="1">
                <a:latin typeface="나눔고딕" pitchFamily="50" charset="-127"/>
                <a:ea typeface="나눔고딕" pitchFamily="50" charset="-127"/>
              </a:rPr>
              <a:t>협의요함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xmlns="" id="{5B31091C-1FA1-43DC-B0C4-4F1346D2F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33" y="3460975"/>
            <a:ext cx="347421" cy="34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xmlns="" id="{5ABEF00D-6FA0-495A-81C9-8EC021CE4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2" t="5860" r="2484" b="5994"/>
          <a:stretch/>
        </p:blipFill>
        <p:spPr bwMode="auto">
          <a:xfrm>
            <a:off x="6110257" y="3605625"/>
            <a:ext cx="596491" cy="40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421" y="2881383"/>
            <a:ext cx="498583" cy="299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088" y="2032546"/>
            <a:ext cx="1740066" cy="2296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23206" y="1933973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00" smtClean="0">
                <a:latin typeface="나눔고딕" pitchFamily="50" charset="-127"/>
                <a:ea typeface="나눔고딕" pitchFamily="50" charset="-127"/>
              </a:rPr>
              <a:t>센서내장형</a:t>
            </a:r>
            <a:endParaRPr lang="ko-KR" altLang="en-US" sz="1400" b="1" spc="-1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70614" y="2374140"/>
            <a:ext cx="1344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88900" indent="-88900" algn="just">
              <a:lnSpc>
                <a:spcPts val="900"/>
              </a:lnSpc>
              <a:spcAft>
                <a:spcPts val="0"/>
              </a:spcAft>
              <a:buFont typeface="Wingdings" panose="05000000000000000000" pitchFamily="2" charset="2"/>
              <a:buChar char="§"/>
              <a:defRPr sz="800">
                <a:latin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b="1" spc="-5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진동센서 내장</a:t>
            </a:r>
            <a:endParaRPr lang="en-US" altLang="ko-KR" b="1" spc="-50" dirty="0" smtClean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pc="-50" dirty="0" smtClean="0">
                <a:latin typeface="나눔고딕" pitchFamily="50" charset="-127"/>
                <a:ea typeface="나눔고딕" pitchFamily="50" charset="-127"/>
              </a:rPr>
              <a:t>Range </a:t>
            </a:r>
            <a:r>
              <a:rPr lang="en-US" altLang="ko-KR" spc="-50" dirty="0">
                <a:latin typeface="나눔고딕" pitchFamily="50" charset="-127"/>
                <a:ea typeface="나눔고딕" pitchFamily="50" charset="-127"/>
              </a:rPr>
              <a:t>: -70 ~ 70g</a:t>
            </a:r>
          </a:p>
          <a:p>
            <a:pPr algn="l">
              <a:lnSpc>
                <a:spcPct val="100000"/>
              </a:lnSpc>
            </a:pPr>
            <a:r>
              <a:rPr lang="en-US" altLang="ko-KR" spc="-50" dirty="0">
                <a:latin typeface="나눔고딕" pitchFamily="50" charset="-127"/>
                <a:ea typeface="나눔고딕" pitchFamily="50" charset="-127"/>
              </a:rPr>
              <a:t>Sensitivity : 1.192㎎/LSB</a:t>
            </a:r>
          </a:p>
          <a:p>
            <a:pPr algn="l">
              <a:lnSpc>
                <a:spcPct val="100000"/>
              </a:lnSpc>
            </a:pPr>
            <a:r>
              <a:rPr lang="ko-KR" altLang="en-US" spc="-50" dirty="0">
                <a:latin typeface="나눔고딕" pitchFamily="50" charset="-127"/>
                <a:ea typeface="나눔고딕" pitchFamily="50" charset="-127"/>
              </a:rPr>
              <a:t>동작온도 </a:t>
            </a:r>
            <a:r>
              <a:rPr lang="en-US" altLang="ko-KR" spc="-50" dirty="0">
                <a:latin typeface="나눔고딕" pitchFamily="50" charset="-127"/>
                <a:ea typeface="나눔고딕" pitchFamily="50" charset="-127"/>
              </a:rPr>
              <a:t>: -40 ~ 125 ℃</a:t>
            </a:r>
          </a:p>
          <a:p>
            <a:pPr algn="l">
              <a:lnSpc>
                <a:spcPct val="100000"/>
              </a:lnSpc>
            </a:pPr>
            <a:r>
              <a:rPr lang="ko-KR" altLang="en-US" spc="-50" dirty="0">
                <a:latin typeface="나눔고딕" pitchFamily="50" charset="-127"/>
                <a:ea typeface="나눔고딕" pitchFamily="50" charset="-127"/>
              </a:rPr>
              <a:t>배터리로 기본 </a:t>
            </a:r>
            <a:r>
              <a:rPr lang="en-US" altLang="ko-KR" spc="-50" dirty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pc="-50" dirty="0" err="1">
                <a:latin typeface="나눔고딕" pitchFamily="50" charset="-127"/>
                <a:ea typeface="나눔고딕" pitchFamily="50" charset="-127"/>
              </a:rPr>
              <a:t>년이상</a:t>
            </a:r>
            <a:r>
              <a:rPr lang="ko-KR" altLang="en-US" spc="-50" dirty="0">
                <a:latin typeface="나눔고딕" pitchFamily="50" charset="-127"/>
                <a:ea typeface="나눔고딕" pitchFamily="50" charset="-127"/>
              </a:rPr>
              <a:t> 동작 </a:t>
            </a:r>
            <a:r>
              <a:rPr lang="en-US" altLang="ko-KR" spc="-5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pc="-50" dirty="0">
                <a:latin typeface="나눔고딕" pitchFamily="50" charset="-127"/>
                <a:ea typeface="나눔고딕" pitchFamily="50" charset="-127"/>
              </a:rPr>
              <a:t>세부사항은 </a:t>
            </a:r>
            <a:r>
              <a:rPr lang="ko-KR" altLang="en-US" spc="-50" dirty="0" err="1">
                <a:latin typeface="나눔고딕" pitchFamily="50" charset="-127"/>
                <a:ea typeface="나눔고딕" pitchFamily="50" charset="-127"/>
              </a:rPr>
              <a:t>협의요함</a:t>
            </a:r>
            <a:r>
              <a:rPr lang="en-US" altLang="ko-KR" spc="-50" dirty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pc="-5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587" y="4881813"/>
            <a:ext cx="1740066" cy="22968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30" y="4881813"/>
            <a:ext cx="1740066" cy="22968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234" y="4881813"/>
            <a:ext cx="1740066" cy="22968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50" y="4881813"/>
            <a:ext cx="1740066" cy="22968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015" y="5820236"/>
            <a:ext cx="498583" cy="299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949" y="5820236"/>
            <a:ext cx="498583" cy="299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421" y="5820236"/>
            <a:ext cx="498583" cy="299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9021" y="6392112"/>
            <a:ext cx="502684" cy="41262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2748" y="6392112"/>
            <a:ext cx="502684" cy="412627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7841" y="6392112"/>
            <a:ext cx="502684" cy="41262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7E2C6863-144D-48FD-9C0A-548188AF7E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18614" y="6346666"/>
            <a:ext cx="648978" cy="50351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00466" y="4819740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00" dirty="0" smtClean="0">
                <a:latin typeface="나눔고딕" pitchFamily="50" charset="-127"/>
                <a:ea typeface="나눔고딕" pitchFamily="50" charset="-127"/>
              </a:rPr>
              <a:t>특수목적용</a:t>
            </a:r>
            <a:endParaRPr lang="ko-KR" altLang="en-US" sz="1400" b="1" spc="-1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47874" y="5259907"/>
            <a:ext cx="1344979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88900" indent="-88900" algn="just">
              <a:lnSpc>
                <a:spcPts val="900"/>
              </a:lnSpc>
              <a:spcAft>
                <a:spcPts val="0"/>
              </a:spcAft>
              <a:buFont typeface="Wingdings" panose="05000000000000000000" pitchFamily="2" charset="2"/>
              <a:buChar char="§"/>
              <a:defRPr sz="900" b="1">
                <a:solidFill>
                  <a:srgbClr val="FF0000"/>
                </a:solidFill>
                <a:latin typeface="+mn-ea"/>
              </a:defRPr>
            </a:lvl1pPr>
          </a:lstStyle>
          <a:p>
            <a:pPr algn="l">
              <a:lnSpc>
                <a:spcPct val="100000"/>
              </a:lnSpc>
              <a:spcAft>
                <a:spcPts val="300"/>
              </a:spcAft>
            </a:pPr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TSCH with </a:t>
            </a:r>
            <a:r>
              <a:rPr lang="en-US" altLang="ko-KR" sz="800" dirty="0" err="1">
                <a:latin typeface="나눔고딕" pitchFamily="50" charset="-127"/>
                <a:ea typeface="나눔고딕" pitchFamily="50" charset="-127"/>
              </a:rPr>
              <a:t>WiFi</a:t>
            </a:r>
            <a:endParaRPr lang="en-US" altLang="ko-KR" sz="800" dirty="0"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00000"/>
              </a:lnSpc>
              <a:spcAft>
                <a:spcPts val="300"/>
              </a:spcAft>
            </a:pPr>
            <a:r>
              <a:rPr lang="ko-KR" altLang="en-US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특수설비 제어용</a:t>
            </a:r>
            <a:endParaRPr lang="en-US" altLang="ko-KR" sz="800" b="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00000"/>
              </a:lnSpc>
              <a:spcAft>
                <a:spcPts val="300"/>
              </a:spcAft>
            </a:pPr>
            <a:r>
              <a:rPr lang="ko-KR" altLang="en-US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설비 상태 정보 및 제어는 </a:t>
            </a:r>
            <a:r>
              <a: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TSCH </a:t>
            </a:r>
            <a:r>
              <a:rPr lang="ko-KR" altLang="en-US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통신기반</a:t>
            </a:r>
            <a:endParaRPr lang="en-US" altLang="ko-KR" sz="800" b="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00000"/>
              </a:lnSpc>
              <a:spcAft>
                <a:spcPts val="300"/>
              </a:spcAft>
            </a:pPr>
            <a:r>
              <a:rPr lang="ko-KR" altLang="en-US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대량로그 및 설비 </a:t>
            </a:r>
            <a:r>
              <a:rPr lang="ko-KR" altLang="en-US" sz="800" b="0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펌웨어</a:t>
            </a:r>
            <a:r>
              <a:rPr lang="ko-KR" altLang="en-US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업그레이드는 </a:t>
            </a:r>
            <a:r>
              <a:rPr lang="en-US" altLang="ko-KR" sz="800" b="0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WiFi</a:t>
            </a:r>
            <a:r>
              <a: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기반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60635" y="4819740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00" dirty="0" smtClean="0">
                <a:latin typeface="나눔고딕" pitchFamily="50" charset="-127"/>
                <a:ea typeface="나눔고딕" pitchFamily="50" charset="-127"/>
              </a:rPr>
              <a:t>특수목적용</a:t>
            </a:r>
            <a:endParaRPr lang="ko-KR" altLang="en-US" sz="1400" b="1" spc="-1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08043" y="5259907"/>
            <a:ext cx="134497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88900" indent="-88900" algn="just">
              <a:lnSpc>
                <a:spcPts val="900"/>
              </a:lnSpc>
              <a:spcAft>
                <a:spcPts val="300"/>
              </a:spcAft>
              <a:buFont typeface="Wingdings" panose="05000000000000000000" pitchFamily="2" charset="2"/>
              <a:buChar char="§"/>
              <a:defRPr sz="900" b="1">
                <a:solidFill>
                  <a:srgbClr val="FF0000"/>
                </a:solidFill>
                <a:latin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TSCH with BLE AP</a:t>
            </a:r>
          </a:p>
          <a:p>
            <a:pPr algn="l">
              <a:lnSpc>
                <a:spcPct val="100000"/>
              </a:lnSpc>
            </a:pPr>
            <a:r>
              <a:rPr lang="ko-KR" altLang="en-US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통신환경이 열악한 </a:t>
            </a:r>
            <a:r>
              <a:rPr lang="ko-KR" altLang="en-US" sz="800" b="0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지역내</a:t>
            </a:r>
            <a:r>
              <a:rPr lang="ko-KR" altLang="en-US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작업자 현황파악 및 안전관리 용도</a:t>
            </a:r>
            <a:endParaRPr lang="en-US" altLang="ko-KR" sz="800" b="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작업자가 소지한 </a:t>
            </a:r>
            <a:r>
              <a: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TAG </a:t>
            </a:r>
            <a:r>
              <a:rPr lang="ko-KR" altLang="en-US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정보를 </a:t>
            </a:r>
            <a:r>
              <a: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TSCH</a:t>
            </a:r>
            <a:r>
              <a:rPr lang="ko-KR" altLang="en-US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망으로 </a:t>
            </a:r>
            <a:r>
              <a:rPr lang="ko-KR" altLang="en-US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전송</a:t>
            </a:r>
            <a:endParaRPr lang="en-US" altLang="ko-KR" sz="800" b="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06019" y="4819740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00" dirty="0" smtClean="0">
                <a:latin typeface="나눔고딕" pitchFamily="50" charset="-127"/>
                <a:ea typeface="나눔고딕" pitchFamily="50" charset="-127"/>
              </a:rPr>
              <a:t>특수목적용</a:t>
            </a:r>
            <a:endParaRPr lang="ko-KR" altLang="en-US" sz="1400" b="1" spc="-1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53427" y="5259907"/>
            <a:ext cx="1344979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88900" indent="-88900" algn="just">
              <a:lnSpc>
                <a:spcPts val="900"/>
              </a:lnSpc>
              <a:spcAft>
                <a:spcPts val="300"/>
              </a:spcAft>
              <a:buFont typeface="Wingdings" panose="05000000000000000000" pitchFamily="2" charset="2"/>
              <a:buChar char="§"/>
              <a:defRPr sz="900" b="1">
                <a:solidFill>
                  <a:srgbClr val="FF0000"/>
                </a:solidFill>
                <a:latin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Serial to </a:t>
            </a:r>
            <a:r>
              <a:rPr lang="en-US" altLang="ko-KR" sz="800" dirty="0" err="1" smtClean="0">
                <a:latin typeface="나눔고딕" pitchFamily="50" charset="-127"/>
                <a:ea typeface="나눔고딕" pitchFamily="50" charset="-127"/>
              </a:rPr>
              <a:t>WiFi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, LAN to </a:t>
            </a:r>
            <a:r>
              <a:rPr lang="en-US" altLang="ko-KR" sz="800" dirty="0" err="1" smtClean="0">
                <a:latin typeface="나눔고딕" pitchFamily="50" charset="-127"/>
                <a:ea typeface="나눔고딕" pitchFamily="50" charset="-127"/>
              </a:rPr>
              <a:t>WiFi</a:t>
            </a:r>
            <a:endParaRPr lang="en-US" altLang="ko-KR" sz="800" dirty="0" smtClean="0"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설비</a:t>
            </a:r>
            <a:r>
              <a:rPr lang="en-US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센서 및 </a:t>
            </a:r>
            <a:r>
              <a:rPr lang="en-US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PLC</a:t>
            </a:r>
            <a:r>
              <a:rPr lang="ko-KR" altLang="en-US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와 연동하여 기업의 </a:t>
            </a:r>
            <a:r>
              <a:rPr lang="en-US" altLang="ko-KR" sz="800" b="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WiFi</a:t>
            </a:r>
            <a:r>
              <a:rPr lang="en-US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기간망으로</a:t>
            </a:r>
            <a:r>
              <a:rPr lang="ko-KR" altLang="en-US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직접 전송</a:t>
            </a:r>
            <a:endParaRPr lang="en-US" altLang="ko-KR" sz="800" b="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77156" y="4819740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00" smtClean="0">
                <a:latin typeface="나눔고딕" pitchFamily="50" charset="-127"/>
                <a:ea typeface="나눔고딕" pitchFamily="50" charset="-127"/>
              </a:rPr>
              <a:t>배터리 팩</a:t>
            </a:r>
            <a:endParaRPr lang="ko-KR" altLang="en-US" sz="1400" b="1" spc="-1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54228" y="5259907"/>
            <a:ext cx="13449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88900" indent="-88900" algn="just">
              <a:lnSpc>
                <a:spcPts val="900"/>
              </a:lnSpc>
              <a:spcAft>
                <a:spcPts val="300"/>
              </a:spcAft>
              <a:buFont typeface="Wingdings" panose="05000000000000000000" pitchFamily="2" charset="2"/>
              <a:buChar char="§"/>
              <a:defRPr sz="900" b="1">
                <a:solidFill>
                  <a:srgbClr val="FF0000"/>
                </a:solidFill>
                <a:latin typeface="+mn-ea"/>
              </a:defRPr>
            </a:lvl1pPr>
          </a:lstStyle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ko-KR" altLang="en-US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년간 </a:t>
            </a:r>
            <a:r>
              <a: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1%</a:t>
            </a:r>
            <a:r>
              <a:rPr lang="ko-KR" altLang="en-US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미만의 자연방전</a:t>
            </a:r>
            <a:endParaRPr lang="en-US" altLang="ko-KR" sz="800" b="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Non-flammable</a:t>
            </a:r>
          </a:p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UL </a:t>
            </a:r>
            <a:r>
              <a:rPr lang="en-US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Recognized</a:t>
            </a:r>
            <a:endParaRPr lang="en-US" altLang="ko-KR" sz="800" b="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RoHS </a:t>
            </a:r>
            <a:r>
              <a:rPr lang="en-US" altLang="ko-KR" sz="800" b="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Compliance</a:t>
            </a:r>
            <a:endParaRPr lang="en-US" altLang="ko-KR" sz="800" b="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ko-KR" altLang="en-US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동작온도 </a:t>
            </a:r>
            <a:r>
              <a: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 -55 ~ 85 ℃</a:t>
            </a:r>
          </a:p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en-US" altLang="ko-KR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Type : A, AA, AX </a:t>
            </a:r>
            <a:r>
              <a:rPr lang="ko-KR" altLang="en-US" sz="800" b="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등</a:t>
            </a:r>
          </a:p>
        </p:txBody>
      </p:sp>
      <p:sp>
        <p:nvSpPr>
          <p:cNvPr id="43" name="자유형 42"/>
          <p:cNvSpPr/>
          <p:nvPr/>
        </p:nvSpPr>
        <p:spPr>
          <a:xfrm>
            <a:off x="646122" y="2980137"/>
            <a:ext cx="8880231" cy="2980592"/>
          </a:xfrm>
          <a:custGeom>
            <a:avLst/>
            <a:gdLst>
              <a:gd name="connsiteX0" fmla="*/ 8590084 w 8836269"/>
              <a:gd name="connsiteY0" fmla="*/ 0 h 2980592"/>
              <a:gd name="connsiteX1" fmla="*/ 8836269 w 8836269"/>
              <a:gd name="connsiteY1" fmla="*/ 0 h 2980592"/>
              <a:gd name="connsiteX2" fmla="*/ 8836269 w 8836269"/>
              <a:gd name="connsiteY2" fmla="*/ 1494692 h 2980592"/>
              <a:gd name="connsiteX3" fmla="*/ 0 w 8836269"/>
              <a:gd name="connsiteY3" fmla="*/ 1494692 h 2980592"/>
              <a:gd name="connsiteX4" fmla="*/ 0 w 8836269"/>
              <a:gd name="connsiteY4" fmla="*/ 2980592 h 2980592"/>
              <a:gd name="connsiteX5" fmla="*/ 202223 w 8836269"/>
              <a:gd name="connsiteY5" fmla="*/ 2980592 h 298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6269" h="2980592">
                <a:moveTo>
                  <a:pt x="8590084" y="0"/>
                </a:moveTo>
                <a:lnTo>
                  <a:pt x="8836269" y="0"/>
                </a:lnTo>
                <a:lnTo>
                  <a:pt x="8836269" y="1494692"/>
                </a:lnTo>
                <a:lnTo>
                  <a:pt x="0" y="1494692"/>
                </a:lnTo>
                <a:lnTo>
                  <a:pt x="0" y="2980592"/>
                </a:lnTo>
                <a:lnTo>
                  <a:pt x="202223" y="2980592"/>
                </a:lnTo>
              </a:path>
            </a:pathLst>
          </a:custGeom>
          <a:ln w="57150">
            <a:gradFill>
              <a:gsLst>
                <a:gs pos="0">
                  <a:schemeClr val="accent2">
                    <a:lumMod val="75000"/>
                  </a:schemeClr>
                </a:gs>
                <a:gs pos="69000">
                  <a:schemeClr val="accent4">
                    <a:lumMod val="20000"/>
                    <a:lumOff val="80000"/>
                  </a:schemeClr>
                </a:gs>
                <a:gs pos="4400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tailEnd type="triangl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1432" y="3372959"/>
            <a:ext cx="298404" cy="61391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709579" y="886901"/>
            <a:ext cx="7770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Slave Mote </a:t>
            </a:r>
            <a:r>
              <a:rPr lang="ko-KR" altLang="en-US" sz="2400" dirty="0">
                <a:latin typeface="+mn-ea"/>
              </a:rPr>
              <a:t>종류 및 </a:t>
            </a:r>
            <a:r>
              <a:rPr lang="en-US" altLang="ko-KR" sz="2400" dirty="0">
                <a:latin typeface="+mn-ea"/>
              </a:rPr>
              <a:t>Battery Pack </a:t>
            </a:r>
            <a:r>
              <a:rPr lang="ko-KR" altLang="en-US" sz="2400" dirty="0">
                <a:latin typeface="+mn-ea"/>
              </a:rPr>
              <a:t>사양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2883" y="713505"/>
            <a:ext cx="831771" cy="9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78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22298" y="7402544"/>
            <a:ext cx="387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50" b="1" dirty="0"/>
              <a:t>기존 유선케이블링을</a:t>
            </a:r>
            <a:r>
              <a:rPr lang="en-US" altLang="ko-KR" sz="1050" b="1" dirty="0"/>
              <a:t> 100</a:t>
            </a:r>
            <a:r>
              <a:rPr lang="ko-KR" altLang="en-US" sz="1050" b="1" dirty="0"/>
              <a:t>으로 가정할 경우의 비교치임</a:t>
            </a:r>
            <a:r>
              <a:rPr lang="en-US" altLang="ko-KR" sz="1050" b="1" dirty="0" smtClean="0"/>
              <a:t>.</a:t>
            </a:r>
            <a:endParaRPr lang="en-US" altLang="ko-KR" sz="1050" b="1" dirty="0"/>
          </a:p>
        </p:txBody>
      </p:sp>
      <p:grpSp>
        <p:nvGrpSpPr>
          <p:cNvPr id="39" name="그룹 38"/>
          <p:cNvGrpSpPr/>
          <p:nvPr/>
        </p:nvGrpSpPr>
        <p:grpSpPr>
          <a:xfrm>
            <a:off x="655563" y="3346979"/>
            <a:ext cx="5115042" cy="4171599"/>
            <a:chOff x="5598266" y="2939743"/>
            <a:chExt cx="3499526" cy="3129273"/>
          </a:xfrm>
        </p:grpSpPr>
        <p:sp>
          <p:nvSpPr>
            <p:cNvPr id="7" name="직사각형 6"/>
            <p:cNvSpPr/>
            <p:nvPr/>
          </p:nvSpPr>
          <p:spPr>
            <a:xfrm>
              <a:off x="5991580" y="2939743"/>
              <a:ext cx="105508" cy="38146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stCxn id="7" idx="3"/>
            </p:cNvCxnSpPr>
            <p:nvPr/>
          </p:nvCxnSpPr>
          <p:spPr>
            <a:xfrm flipV="1">
              <a:off x="6097088" y="3130477"/>
              <a:ext cx="2940916" cy="1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6097088" y="5448227"/>
              <a:ext cx="2940916" cy="1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stCxn id="7" idx="3"/>
            </p:cNvCxnSpPr>
            <p:nvPr/>
          </p:nvCxnSpPr>
          <p:spPr>
            <a:xfrm>
              <a:off x="6097088" y="3130478"/>
              <a:ext cx="0" cy="232619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598266" y="3043100"/>
              <a:ext cx="4395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100%</a:t>
              </a:r>
              <a:endParaRPr lang="ko-KR" altLang="en-US" sz="900" dirty="0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6020357" y="4294946"/>
              <a:ext cx="12806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655974" y="4178157"/>
              <a:ext cx="3818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50%</a:t>
              </a:r>
              <a:endParaRPr lang="ko-KR" altLang="en-US" sz="9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13682" y="5313214"/>
              <a:ext cx="3241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0%</a:t>
              </a:r>
              <a:endParaRPr lang="ko-KR" altLang="en-US" sz="900" dirty="0"/>
            </a:p>
          </p:txBody>
        </p:sp>
        <p:pic>
          <p:nvPicPr>
            <p:cNvPr id="16" name="그림 15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323" y="4053252"/>
              <a:ext cx="316313" cy="138862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183149" y="5422685"/>
              <a:ext cx="476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+mn-ea"/>
                </a:rPr>
                <a:t>설계기간 및</a:t>
              </a:r>
              <a:endParaRPr lang="en-US" altLang="ko-KR" sz="900" b="1" dirty="0">
                <a:latin typeface="+mn-ea"/>
              </a:endParaRPr>
            </a:p>
            <a:p>
              <a:pPr algn="ctr"/>
              <a:r>
                <a:rPr lang="ko-KR" altLang="en-US" sz="900" b="1" dirty="0">
                  <a:latin typeface="+mn-ea"/>
                </a:rPr>
                <a:t>비용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02494" y="4920645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60%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pic>
          <p:nvPicPr>
            <p:cNvPr id="19" name="그림 18"/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577" y="3465228"/>
              <a:ext cx="316800" cy="197357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666835" y="5422685"/>
              <a:ext cx="476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+mn-ea"/>
                </a:rPr>
                <a:t>자재</a:t>
              </a:r>
              <a:endParaRPr lang="en-US" altLang="ko-KR" sz="900" b="1" dirty="0">
                <a:latin typeface="+mn-ea"/>
              </a:endParaRPr>
            </a:p>
            <a:p>
              <a:pPr algn="ctr"/>
              <a:r>
                <a:rPr lang="ko-KR" altLang="en-US" sz="900" b="1" dirty="0">
                  <a:latin typeface="+mn-ea"/>
                </a:rPr>
                <a:t>비용</a:t>
              </a:r>
            </a:p>
          </p:txBody>
        </p:sp>
        <p:pic>
          <p:nvPicPr>
            <p:cNvPr id="21" name="그림 20"/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2318" y="4476749"/>
              <a:ext cx="316800" cy="96596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125867" y="5422685"/>
              <a:ext cx="53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+mn-ea"/>
                </a:rPr>
                <a:t>구축</a:t>
              </a:r>
              <a:endParaRPr lang="en-US" altLang="ko-KR" sz="900" b="1" dirty="0">
                <a:latin typeface="+mn-ea"/>
              </a:endParaRPr>
            </a:p>
            <a:p>
              <a:pPr algn="ctr"/>
              <a:r>
                <a:rPr lang="ko-KR" altLang="en-US" sz="900" b="1" dirty="0">
                  <a:latin typeface="+mn-ea"/>
                </a:rPr>
                <a:t>인건비</a:t>
              </a:r>
            </a:p>
          </p:txBody>
        </p:sp>
        <p:pic>
          <p:nvPicPr>
            <p:cNvPr id="23" name="그림 22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3059" y="4678851"/>
              <a:ext cx="316800" cy="763861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597259" y="5422685"/>
              <a:ext cx="53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+mn-ea"/>
                </a:rPr>
                <a:t>구축</a:t>
              </a:r>
              <a:endParaRPr lang="en-US" altLang="ko-KR" sz="900" b="1" dirty="0">
                <a:latin typeface="+mn-ea"/>
              </a:endParaRPr>
            </a:p>
            <a:p>
              <a:pPr algn="ctr"/>
              <a:r>
                <a:rPr lang="ko-KR" altLang="en-US" sz="900" b="1" dirty="0">
                  <a:latin typeface="+mn-ea"/>
                </a:rPr>
                <a:t>기간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69072" y="4940396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40%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pic>
          <p:nvPicPr>
            <p:cNvPr id="26" name="그림 25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3800" y="4678851"/>
              <a:ext cx="316800" cy="763861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8070916" y="5422685"/>
              <a:ext cx="53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+mn-ea"/>
                </a:rPr>
                <a:t>장비</a:t>
              </a:r>
              <a:endParaRPr lang="en-US" altLang="ko-KR" sz="900" b="1" dirty="0">
                <a:latin typeface="+mn-ea"/>
              </a:endParaRPr>
            </a:p>
            <a:p>
              <a:pPr algn="ctr"/>
              <a:r>
                <a:rPr lang="ko-KR" altLang="en-US" sz="900" b="1" dirty="0">
                  <a:latin typeface="+mn-ea"/>
                </a:rPr>
                <a:t>공간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121779" y="5015316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30%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pic>
          <p:nvPicPr>
            <p:cNvPr id="29" name="그림 28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4543" y="4678851"/>
              <a:ext cx="316800" cy="76386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8562880" y="5422685"/>
              <a:ext cx="53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+mn-ea"/>
                </a:rPr>
                <a:t>유지</a:t>
              </a:r>
              <a:endParaRPr lang="en-US" altLang="ko-KR" sz="900" b="1" dirty="0">
                <a:latin typeface="+mn-ea"/>
              </a:endParaRPr>
            </a:p>
            <a:p>
              <a:pPr algn="ctr"/>
              <a:r>
                <a:rPr lang="ko-KR" altLang="en-US" sz="900" b="1" dirty="0">
                  <a:latin typeface="+mn-ea"/>
                </a:rPr>
                <a:t>보수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617458" y="5015316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30%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55569" y="5015316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30%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577" y="2948979"/>
              <a:ext cx="316799" cy="51606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690272" y="4698175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85%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81036" y="3115100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bg1"/>
                  </a:solidFill>
                </a:rPr>
                <a:t>25%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269" y="238021"/>
            <a:ext cx="1597532" cy="125714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761311" y="585770"/>
            <a:ext cx="7770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고객에 대한 가치</a:t>
            </a:r>
            <a:endParaRPr lang="ko-KR" alt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3036292-226D-47D7-ADEF-F38BC0201573}"/>
              </a:ext>
            </a:extLst>
          </p:cNvPr>
          <p:cNvSpPr txBox="1"/>
          <p:nvPr/>
        </p:nvSpPr>
        <p:spPr>
          <a:xfrm>
            <a:off x="427445" y="1578113"/>
            <a:ext cx="92039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“Smart Factory</a:t>
            </a:r>
            <a:r>
              <a:rPr lang="ko-KR" altLang="en-US" sz="1400" dirty="0"/>
              <a:t>의 핵심인 </a:t>
            </a:r>
            <a:r>
              <a:rPr lang="en-US" altLang="ko-KR" sz="1400" dirty="0"/>
              <a:t>[Tier0] </a:t>
            </a:r>
            <a:r>
              <a:rPr lang="ko-KR" altLang="en-US" sz="1400" dirty="0"/>
              <a:t>영역 </a:t>
            </a:r>
            <a:r>
              <a:rPr lang="en-US" altLang="ko-KR" sz="1400" dirty="0"/>
              <a:t>DATA</a:t>
            </a:r>
            <a:r>
              <a:rPr lang="ko-KR" altLang="en-US" sz="1400" dirty="0"/>
              <a:t>의 신뢰성 높은 실시간 취합으로 정확하고 </a:t>
            </a:r>
            <a:r>
              <a:rPr lang="ko-KR" altLang="en-US" sz="1400" dirty="0" err="1"/>
              <a:t>적시적기</a:t>
            </a:r>
            <a:r>
              <a:rPr lang="ko-KR" altLang="en-US" sz="1400" dirty="0"/>
              <a:t> 의사결정에 도움을 드립니다</a:t>
            </a:r>
            <a:r>
              <a:rPr lang="en-US" altLang="ko-KR" sz="1400" dirty="0"/>
              <a:t>. ”</a:t>
            </a:r>
            <a:endParaRPr lang="ko-KR" altLang="en-US" sz="1400" dirty="0"/>
          </a:p>
          <a:p>
            <a:pPr algn="just"/>
            <a:endParaRPr lang="en-US" altLang="ko-KR" sz="1400" dirty="0" smtClean="0">
              <a:latin typeface="+mn-ea"/>
            </a:endParaRPr>
          </a:p>
          <a:p>
            <a:pPr algn="just"/>
            <a:r>
              <a:rPr lang="ko-KR" altLang="en-US" sz="1400" dirty="0" smtClean="0">
                <a:latin typeface="+mn-ea"/>
              </a:rPr>
              <a:t>하기 </a:t>
            </a:r>
            <a:r>
              <a:rPr lang="ko-KR" altLang="en-US" sz="1400" dirty="0" err="1">
                <a:latin typeface="+mn-ea"/>
              </a:rPr>
              <a:t>표에서와</a:t>
            </a:r>
            <a:r>
              <a:rPr lang="ko-KR" altLang="en-US" sz="1400" dirty="0">
                <a:latin typeface="+mn-ea"/>
              </a:rPr>
              <a:t> 같이 자재 비용의 경우 환경에 따라 </a:t>
            </a:r>
            <a:r>
              <a:rPr lang="en-US" altLang="ko-KR" sz="1400" dirty="0">
                <a:latin typeface="+mn-ea"/>
              </a:rPr>
              <a:t>Max 10 </a:t>
            </a:r>
            <a:r>
              <a:rPr lang="ko-KR" altLang="en-US" sz="1400" dirty="0">
                <a:latin typeface="+mn-ea"/>
              </a:rPr>
              <a:t>정도 증가될 수 있으나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가장 높은 비중을 점하는 인건비 부분에서 </a:t>
            </a:r>
            <a:r>
              <a:rPr lang="en-US" altLang="ko-KR" sz="1400" dirty="0">
                <a:latin typeface="+mn-ea"/>
              </a:rPr>
              <a:t>60%</a:t>
            </a:r>
            <a:r>
              <a:rPr lang="ko-KR" altLang="en-US" sz="1400" dirty="0">
                <a:latin typeface="+mn-ea"/>
              </a:rPr>
              <a:t>이상 절감효과를 거둘 수 있음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algn="just"/>
            <a:endParaRPr lang="en-US" altLang="ko-KR" sz="1400" dirty="0">
              <a:latin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경제성 측면에서 종합적으로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30%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이상 절감</a:t>
            </a:r>
            <a:r>
              <a:rPr lang="ko-KR" altLang="en-US" sz="1400" dirty="0">
                <a:latin typeface="+mn-ea"/>
              </a:rPr>
              <a:t>이 예상됨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2278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8">
            <a:extLst>
              <a:ext uri="{FF2B5EF4-FFF2-40B4-BE49-F238E27FC236}">
                <a16:creationId xmlns:a16="http://schemas.microsoft.com/office/drawing/2014/main" xmlns="" id="{6076096E-DEEA-4423-A2AE-8D08B7D54303}"/>
              </a:ext>
            </a:extLst>
          </p:cNvPr>
          <p:cNvSpPr/>
          <p:nvPr/>
        </p:nvSpPr>
        <p:spPr>
          <a:xfrm>
            <a:off x="1050583" y="1456234"/>
            <a:ext cx="914400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신뢰성</a:t>
            </a:r>
          </a:p>
        </p:txBody>
      </p:sp>
      <p:sp>
        <p:nvSpPr>
          <p:cNvPr id="5" name="사각형: 둥근 모서리 70">
            <a:extLst>
              <a:ext uri="{FF2B5EF4-FFF2-40B4-BE49-F238E27FC236}">
                <a16:creationId xmlns:a16="http://schemas.microsoft.com/office/drawing/2014/main" xmlns="" id="{437443E8-CC5C-48CB-8ACA-85724B055A26}"/>
              </a:ext>
            </a:extLst>
          </p:cNvPr>
          <p:cNvSpPr/>
          <p:nvPr/>
        </p:nvSpPr>
        <p:spPr>
          <a:xfrm>
            <a:off x="2072138" y="1456234"/>
            <a:ext cx="5440770" cy="857151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just">
              <a:lnSpc>
                <a:spcPts val="1320"/>
              </a:lnSpc>
              <a:spcAft>
                <a:spcPts val="300"/>
              </a:spcAft>
              <a:buFontTx/>
              <a:buChar char="◦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산업현장의 열악한 무선통신 환경하에서도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TSCH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기술이 지닌 특화된 알고리즘에 의해 신뢰도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99.999%</a:t>
            </a:r>
          </a:p>
          <a:p>
            <a:pPr marL="171450" indent="-171450" algn="just">
              <a:lnSpc>
                <a:spcPts val="1320"/>
              </a:lnSpc>
              <a:spcAft>
                <a:spcPts val="300"/>
              </a:spcAft>
              <a:buFontTx/>
              <a:buChar char="◦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타 무선기술과의 충돌회피 기능으로 고객사 기존 무선환경에 대한 영향도 최소화</a:t>
            </a:r>
          </a:p>
        </p:txBody>
      </p:sp>
      <p:sp>
        <p:nvSpPr>
          <p:cNvPr id="6" name="사각형: 둥근 모서리 71">
            <a:extLst>
              <a:ext uri="{FF2B5EF4-FFF2-40B4-BE49-F238E27FC236}">
                <a16:creationId xmlns:a16="http://schemas.microsoft.com/office/drawing/2014/main" xmlns="" id="{DD80B7BB-6C1C-4386-BFDD-8A65D4CC71DC}"/>
              </a:ext>
            </a:extLst>
          </p:cNvPr>
          <p:cNvSpPr/>
          <p:nvPr/>
        </p:nvSpPr>
        <p:spPr>
          <a:xfrm>
            <a:off x="1050583" y="2479640"/>
            <a:ext cx="9144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확장성</a:t>
            </a:r>
          </a:p>
        </p:txBody>
      </p:sp>
      <p:sp>
        <p:nvSpPr>
          <p:cNvPr id="7" name="사각형: 둥근 모서리 72">
            <a:extLst>
              <a:ext uri="{FF2B5EF4-FFF2-40B4-BE49-F238E27FC236}">
                <a16:creationId xmlns:a16="http://schemas.microsoft.com/office/drawing/2014/main" xmlns="" id="{21FDEE58-BC8F-4628-9A6C-19ECFA3ED07B}"/>
              </a:ext>
            </a:extLst>
          </p:cNvPr>
          <p:cNvSpPr/>
          <p:nvPr/>
        </p:nvSpPr>
        <p:spPr>
          <a:xfrm>
            <a:off x="2072138" y="2452040"/>
            <a:ext cx="5440769" cy="963266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just">
              <a:lnSpc>
                <a:spcPts val="1320"/>
              </a:lnSpc>
              <a:spcAft>
                <a:spcPts val="300"/>
              </a:spcAft>
              <a:buFontTx/>
              <a:buChar char="◦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기존 시리얼 통신 및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PLC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기반 모니터링과 컨트롤 영역 전반에 적용가능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ts val="1320"/>
              </a:lnSpc>
              <a:spcAft>
                <a:spcPts val="300"/>
              </a:spcAft>
              <a:buFontTx/>
              <a:buChar char="◦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각종 센서류에 대한 손쉬운 연동 및 전원공급 모듈제공으로 설비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환경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안전 모든 영역 적용가능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ts val="1320"/>
              </a:lnSpc>
              <a:spcAft>
                <a:spcPts val="300"/>
              </a:spcAft>
              <a:buFontTx/>
              <a:buChar char="◦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다양한 고객사 네트워크 인프라 연동 지원</a:t>
            </a:r>
          </a:p>
        </p:txBody>
      </p:sp>
      <p:sp>
        <p:nvSpPr>
          <p:cNvPr id="8" name="사각형: 둥근 모서리 73">
            <a:extLst>
              <a:ext uri="{FF2B5EF4-FFF2-40B4-BE49-F238E27FC236}">
                <a16:creationId xmlns:a16="http://schemas.microsoft.com/office/drawing/2014/main" xmlns="" id="{78738E39-D037-4F03-A2C3-64145DBC7531}"/>
              </a:ext>
            </a:extLst>
          </p:cNvPr>
          <p:cNvSpPr/>
          <p:nvPr/>
        </p:nvSpPr>
        <p:spPr>
          <a:xfrm>
            <a:off x="1050583" y="3551375"/>
            <a:ext cx="914400" cy="9144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경제성</a:t>
            </a:r>
          </a:p>
        </p:txBody>
      </p:sp>
      <p:sp>
        <p:nvSpPr>
          <p:cNvPr id="9" name="사각형: 둥근 모서리 74">
            <a:extLst>
              <a:ext uri="{FF2B5EF4-FFF2-40B4-BE49-F238E27FC236}">
                <a16:creationId xmlns:a16="http://schemas.microsoft.com/office/drawing/2014/main" xmlns="" id="{DBD723B1-50D8-4CF0-8BEF-3324C4E502D4}"/>
              </a:ext>
            </a:extLst>
          </p:cNvPr>
          <p:cNvSpPr/>
          <p:nvPr/>
        </p:nvSpPr>
        <p:spPr>
          <a:xfrm>
            <a:off x="2072139" y="3521986"/>
            <a:ext cx="5440768" cy="933156"/>
          </a:xfrm>
          <a:prstGeom prst="roundRect">
            <a:avLst>
              <a:gd name="adj" fmla="val 0"/>
            </a:avLst>
          </a:prstGeom>
          <a:ln w="63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just">
              <a:lnSpc>
                <a:spcPts val="1320"/>
              </a:lnSpc>
              <a:spcAft>
                <a:spcPts val="300"/>
              </a:spcAft>
              <a:buFontTx/>
              <a:buChar char="◦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투자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설계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Material,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구축기간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인건비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공간효율 등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)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및 유지보수 비용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원인분석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및 조치에 따른 기간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인건비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기회손실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획기적 절감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(25%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이상 절감효과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) </a:t>
            </a:r>
          </a:p>
          <a:p>
            <a:pPr marL="171450" indent="-171450" algn="just">
              <a:lnSpc>
                <a:spcPts val="1320"/>
              </a:lnSpc>
              <a:spcAft>
                <a:spcPts val="300"/>
              </a:spcAft>
              <a:buFontTx/>
              <a:buChar char="◦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설비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센서 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모니터링과 컨트롤의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통합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Infra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제공 및 타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Infra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와의 유기적 통합지원으로 잠재적 투자비용 절감</a:t>
            </a:r>
          </a:p>
        </p:txBody>
      </p:sp>
    </p:spTree>
    <p:extLst>
      <p:ext uri="{BB962C8B-B14F-4D97-AF65-F5344CB8AC3E}">
        <p14:creationId xmlns:p14="http://schemas.microsoft.com/office/powerpoint/2010/main" val="2677613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918</TotalTime>
  <Words>1324</Words>
  <Application>Microsoft Office PowerPoint</Application>
  <PresentationFormat>사용자 지정</PresentationFormat>
  <Paragraphs>280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성덕</dc:creator>
  <cp:lastModifiedBy>dawin9</cp:lastModifiedBy>
  <cp:revision>40</cp:revision>
  <cp:lastPrinted>2018-05-18T01:37:14Z</cp:lastPrinted>
  <dcterms:created xsi:type="dcterms:W3CDTF">2018-05-18T00:35:52Z</dcterms:created>
  <dcterms:modified xsi:type="dcterms:W3CDTF">2018-05-28T07:00:43Z</dcterms:modified>
</cp:coreProperties>
</file>